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4" r:id="rId1"/>
  </p:sldMasterIdLst>
  <p:notesMasterIdLst>
    <p:notesMasterId r:id="rId115"/>
  </p:notesMasterIdLst>
  <p:sldIdLst>
    <p:sldId id="484" r:id="rId2"/>
    <p:sldId id="487" r:id="rId3"/>
    <p:sldId id="363" r:id="rId4"/>
    <p:sldId id="524" r:id="rId5"/>
    <p:sldId id="494" r:id="rId6"/>
    <p:sldId id="312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364" r:id="rId17"/>
    <p:sldId id="313" r:id="rId18"/>
    <p:sldId id="481" r:id="rId19"/>
    <p:sldId id="418" r:id="rId20"/>
    <p:sldId id="314" r:id="rId21"/>
    <p:sldId id="421" r:id="rId22"/>
    <p:sldId id="490" r:id="rId23"/>
    <p:sldId id="497" r:id="rId24"/>
    <p:sldId id="318" r:id="rId25"/>
    <p:sldId id="395" r:id="rId26"/>
    <p:sldId id="512" r:id="rId27"/>
    <p:sldId id="542" r:id="rId28"/>
    <p:sldId id="536" r:id="rId29"/>
    <p:sldId id="502" r:id="rId30"/>
    <p:sldId id="503" r:id="rId31"/>
    <p:sldId id="376" r:id="rId32"/>
    <p:sldId id="492" r:id="rId33"/>
    <p:sldId id="319" r:id="rId34"/>
    <p:sldId id="493" r:id="rId35"/>
    <p:sldId id="504" r:id="rId36"/>
    <p:sldId id="513" r:id="rId37"/>
    <p:sldId id="543" r:id="rId38"/>
    <p:sldId id="535" r:id="rId39"/>
    <p:sldId id="530" r:id="rId40"/>
    <p:sldId id="538" r:id="rId41"/>
    <p:sldId id="539" r:id="rId42"/>
    <p:sldId id="540" r:id="rId43"/>
    <p:sldId id="541" r:id="rId44"/>
    <p:sldId id="498" r:id="rId45"/>
    <p:sldId id="499" r:id="rId46"/>
    <p:sldId id="366" r:id="rId47"/>
    <p:sldId id="317" r:id="rId48"/>
    <p:sldId id="514" r:id="rId49"/>
    <p:sldId id="501" r:id="rId50"/>
    <p:sldId id="500" r:id="rId51"/>
    <p:sldId id="515" r:id="rId52"/>
    <p:sldId id="505" r:id="rId53"/>
    <p:sldId id="506" r:id="rId54"/>
    <p:sldId id="545" r:id="rId55"/>
    <p:sldId id="544" r:id="rId56"/>
    <p:sldId id="323" r:id="rId57"/>
    <p:sldId id="428" r:id="rId58"/>
    <p:sldId id="429" r:id="rId59"/>
    <p:sldId id="528" r:id="rId60"/>
    <p:sldId id="430" r:id="rId61"/>
    <p:sldId id="431" r:id="rId62"/>
    <p:sldId id="453" r:id="rId63"/>
    <p:sldId id="432" r:id="rId64"/>
    <p:sldId id="433" r:id="rId65"/>
    <p:sldId id="454" r:id="rId66"/>
    <p:sldId id="434" r:id="rId67"/>
    <p:sldId id="435" r:id="rId68"/>
    <p:sldId id="436" r:id="rId69"/>
    <p:sldId id="437" r:id="rId70"/>
    <p:sldId id="443" r:id="rId71"/>
    <p:sldId id="556" r:id="rId72"/>
    <p:sldId id="444" r:id="rId73"/>
    <p:sldId id="445" r:id="rId74"/>
    <p:sldId id="446" r:id="rId75"/>
    <p:sldId id="480" r:id="rId76"/>
    <p:sldId id="516" r:id="rId77"/>
    <p:sldId id="507" r:id="rId78"/>
    <p:sldId id="508" r:id="rId79"/>
    <p:sldId id="509" r:id="rId80"/>
    <p:sldId id="510" r:id="rId81"/>
    <p:sldId id="511" r:id="rId82"/>
    <p:sldId id="517" r:id="rId83"/>
    <p:sldId id="447" r:id="rId84"/>
    <p:sldId id="448" r:id="rId85"/>
    <p:sldId id="449" r:id="rId86"/>
    <p:sldId id="450" r:id="rId87"/>
    <p:sldId id="451" r:id="rId88"/>
    <p:sldId id="452" r:id="rId89"/>
    <p:sldId id="518" r:id="rId90"/>
    <p:sldId id="456" r:id="rId91"/>
    <p:sldId id="458" r:id="rId92"/>
    <p:sldId id="547" r:id="rId93"/>
    <p:sldId id="546" r:id="rId94"/>
    <p:sldId id="459" r:id="rId95"/>
    <p:sldId id="525" r:id="rId96"/>
    <p:sldId id="548" r:id="rId97"/>
    <p:sldId id="549" r:id="rId98"/>
    <p:sldId id="550" r:id="rId99"/>
    <p:sldId id="551" r:id="rId100"/>
    <p:sldId id="552" r:id="rId101"/>
    <p:sldId id="438" r:id="rId102"/>
    <p:sldId id="455" r:id="rId103"/>
    <p:sldId id="457" r:id="rId104"/>
    <p:sldId id="519" r:id="rId105"/>
    <p:sldId id="440" r:id="rId106"/>
    <p:sldId id="441" r:id="rId107"/>
    <p:sldId id="442" r:id="rId108"/>
    <p:sldId id="460" r:id="rId109"/>
    <p:sldId id="461" r:id="rId110"/>
    <p:sldId id="521" r:id="rId111"/>
    <p:sldId id="554" r:id="rId112"/>
    <p:sldId id="555" r:id="rId113"/>
    <p:sldId id="553" r:id="rId114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82697" autoAdjust="0"/>
  </p:normalViewPr>
  <p:slideViewPr>
    <p:cSldViewPr snapToGrid="0">
      <p:cViewPr varScale="1">
        <p:scale>
          <a:sx n="86" d="100"/>
          <a:sy n="86" d="100"/>
        </p:scale>
        <p:origin x="1556" y="68"/>
      </p:cViewPr>
      <p:guideLst>
        <p:guide orient="horz" pos="42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jpeg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9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4.jpe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1.wmf"/><Relationship Id="rId4" Type="http://schemas.openxmlformats.org/officeDocument/2006/relationships/image" Target="../media/image54.jpe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7" Type="http://schemas.openxmlformats.org/officeDocument/2006/relationships/image" Target="../media/image89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5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altLang="zh-TW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A145FAA7-D17B-43E4-88CA-D88DDD7436A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96181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zhidao.baidu.com/search?word=&#33406;&#33832;&#20811;&#183;&#29275;&#39039;&amp;fr=qb_search_exp&amp;ie=gbk" TargetMode="External"/><Relationship Id="rId7" Type="http://schemas.openxmlformats.org/officeDocument/2006/relationships/hyperlink" Target="http://zhidao.baidu.com/search?word=&#20809;&#35889;&amp;fr=qb_search_exp&amp;ie=gbk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zhidao.baidu.com/search?word=&#19977;&#26865;&#38236;&amp;fr=qb_search_exp&amp;ie=gbk" TargetMode="External"/><Relationship Id="rId5" Type="http://schemas.openxmlformats.org/officeDocument/2006/relationships/hyperlink" Target="http://zhidao.baidu.com/search?word=&#20122;&#37324;&#22763;&#22810;&#24503;&amp;fr=qb_search_exp&amp;ie=gbk" TargetMode="External"/><Relationship Id="rId4" Type="http://schemas.openxmlformats.org/officeDocument/2006/relationships/hyperlink" Target="http://zhidao.baidu.com/search?word=&#20285;&#21033;&#30053;&amp;fr=qb_search_exp&amp;ie=gbk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18342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43157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3DCDF8-9BD9-444F-AF38-CA195DFB7E28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80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902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866E7-E444-4625-9B5D-A03396AB60E4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80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9516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52005-02AF-4412-80E1-0480D6DAB4B1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rgbClr val="0000FF"/>
                </a:solidFill>
                <a:cs typeface="Times New Roman" pitchFamily="18" charset="0"/>
              </a:rPr>
              <a:t>1931</a:t>
            </a:r>
            <a:r>
              <a:rPr lang="zh-CN" altLang="en-US" sz="1200" dirty="0" smtClean="0">
                <a:solidFill>
                  <a:srgbClr val="0000FF"/>
                </a:solidFill>
                <a:cs typeface="Times New Roman" pitchFamily="18" charset="0"/>
              </a:rPr>
              <a:t>年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69694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2F03C-2CA2-4AE6-ADFA-2522C758B99A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81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21527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A39AFD-40C7-4D00-BB6A-96F250BE289D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230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05309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B+G=R+C</a:t>
            </a:r>
          </a:p>
          <a:p>
            <a:r>
              <a:rPr lang="en-US" altLang="zh-CN" dirty="0" smtClean="0"/>
              <a:t>C=</a:t>
            </a:r>
            <a:r>
              <a:rPr lang="en-US" altLang="zh-CN" baseline="0" dirty="0" smtClean="0"/>
              <a:t> B + G - 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636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0861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39E7A5-0F6D-4A5D-981A-34C8DD9A5B27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80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X = R, Y = G, Z = 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51565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90972D-4B21-4171-8F67-73430FD3B6DB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1680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1200" b="0" dirty="0" smtClean="0">
                <a:cs typeface="Times New Roman" pitchFamily="18" charset="0"/>
              </a:rPr>
              <a:t>X: red</a:t>
            </a:r>
          </a:p>
          <a:p>
            <a:pPr algn="l"/>
            <a:r>
              <a:rPr lang="en-US" altLang="zh-CN" sz="1200" b="0" dirty="0" smtClean="0">
                <a:cs typeface="Times New Roman" pitchFamily="18" charset="0"/>
              </a:rPr>
              <a:t>Y:</a:t>
            </a:r>
            <a:r>
              <a:rPr lang="zh-CN" altLang="en-US" sz="1200" b="0" dirty="0" smtClean="0">
                <a:cs typeface="Times New Roman" pitchFamily="18" charset="0"/>
              </a:rPr>
              <a:t> </a:t>
            </a:r>
            <a:r>
              <a:rPr lang="en-US" altLang="zh-CN" sz="1200" b="0" dirty="0" smtClean="0">
                <a:cs typeface="Times New Roman" pitchFamily="18" charset="0"/>
              </a:rPr>
              <a:t>gree</a:t>
            </a:r>
            <a:r>
              <a:rPr lang="en-US" altLang="zh-CN" sz="1200" b="0" baseline="0" dirty="0" smtClean="0">
                <a:cs typeface="Times New Roman" pitchFamily="18" charset="0"/>
              </a:rPr>
              <a:t>n</a:t>
            </a:r>
          </a:p>
          <a:p>
            <a:pPr algn="l"/>
            <a:r>
              <a:rPr lang="en-US" altLang="zh-CN" sz="1200" b="0" baseline="0" dirty="0" smtClean="0">
                <a:cs typeface="Times New Roman" pitchFamily="18" charset="0"/>
              </a:rPr>
              <a:t>Z: blue</a:t>
            </a:r>
            <a:endParaRPr lang="en-US" altLang="zh-CN" sz="1200" b="0" dirty="0" smtClean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6125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smtClean="0">
                <a:solidFill>
                  <a:srgbClr val="0000FF"/>
                </a:solidFill>
                <a:ea typeface="+mn-ea"/>
              </a:rPr>
              <a:t>RGB</a:t>
            </a:r>
            <a:r>
              <a:rPr lang="zh-CN" altLang="en-US" sz="1200" dirty="0" smtClean="0">
                <a:solidFill>
                  <a:srgbClr val="0000FF"/>
                </a:solidFill>
                <a:ea typeface="+mn-ea"/>
              </a:rPr>
              <a:t>显示器能够显示所有可见颜色范围</a:t>
            </a:r>
            <a:r>
              <a:rPr lang="en-US" altLang="zh-CN" sz="1200" b="0" dirty="0" smtClean="0">
                <a:solidFill>
                  <a:srgbClr val="0000FF"/>
                </a:solidFill>
                <a:ea typeface="+mn-ea"/>
              </a:rPr>
              <a:t>???</a:t>
            </a:r>
            <a:endParaRPr lang="zh-CN" altLang="en-US" sz="1200" b="0" dirty="0" smtClean="0">
              <a:solidFill>
                <a:srgbClr val="0000FF"/>
              </a:solidFill>
              <a:ea typeface="+mn-ea"/>
            </a:endParaRPr>
          </a:p>
          <a:p>
            <a:r>
              <a:rPr lang="zh-CN" altLang="en-US" dirty="0" smtClean="0"/>
              <a:t> 有些是负值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0180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外圈是可见光范围</a:t>
            </a:r>
            <a:endParaRPr lang="en-US" altLang="zh-CN" dirty="0" smtClean="0"/>
          </a:p>
          <a:p>
            <a:r>
              <a:rPr lang="zh-CN" altLang="en-US" dirty="0" smtClean="0"/>
              <a:t>周围</a:t>
            </a:r>
            <a:r>
              <a:rPr lang="zh-CN" altLang="en-US" baseline="0" dirty="0" smtClean="0"/>
              <a:t> 是 纯光</a:t>
            </a:r>
            <a:endParaRPr lang="en-US" altLang="zh-CN" baseline="0" dirty="0" smtClean="0"/>
          </a:p>
          <a:p>
            <a:r>
              <a:rPr lang="zh-CN" altLang="en-US" baseline="0" dirty="0" smtClean="0"/>
              <a:t>三角形是</a:t>
            </a:r>
            <a:r>
              <a:rPr lang="en-US" altLang="zh-CN" baseline="0" dirty="0" smtClean="0"/>
              <a:t>RGB</a:t>
            </a:r>
            <a:r>
              <a:rPr lang="zh-CN" altLang="en-US" baseline="0" dirty="0" smtClean="0"/>
              <a:t>显示器的显示范围</a:t>
            </a:r>
            <a:endParaRPr lang="en-US" altLang="zh-CN" baseline="0" dirty="0" smtClean="0"/>
          </a:p>
          <a:p>
            <a:r>
              <a:rPr lang="zh-CN" altLang="en-US" baseline="0" dirty="0" smtClean="0"/>
              <a:t>内圈，是 当前 最高打印机所能打出的范围。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856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17188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C5F881-F36E-4134-B9FA-A111A1CFBDD2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7137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1798C0-7B0D-49EE-8B03-7B7AEE1B0E72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1346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0348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746BDD-AE44-44DA-ADA2-4BB5F09AFA9A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32196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43A624-D7A2-4C3A-8FC7-555EC2A5DBE5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81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9442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主导波长的位置，决定了色调</a:t>
            </a:r>
            <a:endParaRPr lang="en-US" altLang="zh-CN" sz="1200" b="0" i="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主导波长的光通量占总光通量的比例为饱和度   面积</a:t>
            </a:r>
            <a:endParaRPr lang="en-US" altLang="zh-CN" sz="1200" b="0" i="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总光通量为亮度</a:t>
            </a:r>
            <a:endParaRPr lang="en-US" altLang="zh-CN" sz="1200" b="0" i="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色调 色调（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Hue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）也称色相，是指物体辐射或反射的 主导波长的色彩视觉，它决定于辐射光源的波长， 是色彩的一种最基本的感觉属性，这种属性可以 使我们将光谱上的不同部分区别开来。即按红、 橙、黄、绿、青、蓝、紫等色彩感觉区分色谱段。 标准色调以太阳光的光谱为基准。人眼大约能分 辨出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种色调。 根据有无色相属性，可以将外界引起的色 感觉分成两大体系：无彩色系与彩色系。 无彩色系列是指黑色、白色极其二者按 不同比例混合而产生的灰色。 彩色系列是指无彩色以外的各种色彩。 明度 明度（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Brightness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）是指物体发出或 反射光线的强度，是色调的亮度特性。 它用以区别颜色的明暗和深浅，这是 光线强弱不同所产生的明暗效果。明 度越大，越接近于白色；明度越小， 越近于黑色。 彩度 彩度（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Saturation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）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也称纯度或饱和度，是 指主导波长范围的狭窄程度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，既色调的表现程度， 也就是视觉对辐射光谱波长纯度的反应；是那种 使我们对有色相属性的视觉在色彩鲜艳程度上做 出评判的视觉属性。波长范围越窄、越单一，色 调就越纯洁鲜艳。当某一色调接近饱和，即呈纯 色时，其彩度最大 。 根据人们使用色素物质的经验．色素浓度愈高， 颜色愈浓艳，饱和度也愈高。描述饱和度感觉的 程度词是浓、淡、深、浅。 生理学的研究表明，人的眼睛对色彩的饱和度 感觉也不一样。眼睛对红色的光刺激强烈，对 绿色的光刺激最弱，饱和度低。 中国满大街小巷里跑的红色出租车．从视觉科学来 讲，其实是一种视觉污染，没有人喜欢长时间盯着 红色的出租车，这么多的红色会引起人的烦躁不安 的情绪。而司机之所以选择红色的理由无非有两条， 一是红包车价格便宜（红色染料易得到），另一个 理由即是所谓中国人喜欢红色的吉利。 科学研究发现，人类眼睛的明暗层次感随光线 变暗而急剧变得迟钝起来。 当光线弱时，我们不太能分得清明暗层次。同样在 强光下，眼睛对明暗层次也会变得迟钝。研究也发 现，人眼睛在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555nm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的黄绿色段上视觉最敏感。因此， 从打动知觉能力的强弱角度看，略带黄绿色光最醒 目。这为我们设计安全警示标牌提供了科学的参考 依据，可以根据各个地方的日照特点和不同的环境， 设计选择醒目的色彩基调，同时根据安全警示标牌 的面积和高度选择合适的光照强度。 ◆ 视敏度 又称视力，是指辨认外界物体的敏锐程度。 影响因素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亮度、对比度、背景反射与物体 的运动等。亮度增加，视敏度提高，但过强 的亮度反而会使视敏度降低。视敏度在一昼 夜变化较大，清晨较差，昼夜更差，只有白 天的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％～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％。 ◆ 视觉适应效果 视觉适应主要包括距离适应、明暗适应和色彩适应三 个方面。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74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在光线不足时，灰度图像</a:t>
            </a:r>
            <a:r>
              <a:rPr lang="zh-CN" altLang="en-US" smtClean="0"/>
              <a:t>更敏感。轰炸发生在凌晨  电影院。</a:t>
            </a:r>
            <a:endParaRPr lang="en-US" altLang="zh-CN" dirty="0" smtClean="0"/>
          </a:p>
          <a:p>
            <a:r>
              <a:rPr lang="zh-CN" altLang="en-US" dirty="0" smtClean="0"/>
              <a:t>在光线充足是，彩色图像更敏感，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46647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色调：主导波长</a:t>
            </a:r>
            <a:r>
              <a:rPr lang="en-US" altLang="zh-CN" dirty="0" smtClean="0"/>
              <a:t>+</a:t>
            </a:r>
            <a:r>
              <a:rPr lang="zh-CN" altLang="en-US" dirty="0" smtClean="0"/>
              <a:t>混合比例</a:t>
            </a:r>
            <a:endParaRPr lang="en-US" altLang="zh-CN" dirty="0" smtClean="0"/>
          </a:p>
          <a:p>
            <a:r>
              <a:rPr lang="zh-CN" altLang="en-US" dirty="0" smtClean="0"/>
              <a:t>饱和度：混合比例</a:t>
            </a:r>
            <a:endParaRPr lang="en-US" altLang="zh-CN" dirty="0" smtClean="0"/>
          </a:p>
          <a:p>
            <a:r>
              <a:rPr lang="zh-CN" altLang="en-US" dirty="0" smtClean="0"/>
              <a:t>亮度：平均能量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2985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色调不等于颜色值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3254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1699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0.25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6368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 </a:t>
            </a:r>
            <a:r>
              <a:rPr lang="zh-CN" altLang="en-US" dirty="0" smtClean="0"/>
              <a:t>不变</a:t>
            </a:r>
            <a:r>
              <a:rPr lang="zh-CN" altLang="en-US" baseline="0" dirty="0" smtClean="0"/>
              <a:t>  </a:t>
            </a:r>
            <a:endParaRPr lang="en-US" altLang="zh-CN" baseline="0" dirty="0" smtClean="0"/>
          </a:p>
          <a:p>
            <a:r>
              <a:rPr lang="en-US" altLang="zh-CN" baseline="0" dirty="0" smtClean="0"/>
              <a:t>S </a:t>
            </a:r>
            <a:r>
              <a:rPr lang="zh-CN" altLang="en-US" baseline="0" dirty="0" smtClean="0"/>
              <a:t>不变  </a:t>
            </a:r>
            <a:endParaRPr lang="en-US" altLang="zh-CN" baseline="0" dirty="0" smtClean="0"/>
          </a:p>
          <a:p>
            <a:r>
              <a:rPr lang="en-US" altLang="zh-CN" baseline="0" dirty="0" smtClean="0"/>
              <a:t>I </a:t>
            </a:r>
            <a:r>
              <a:rPr lang="zh-CN" altLang="en-US" baseline="0" dirty="0" smtClean="0"/>
              <a:t>增大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1139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 </a:t>
            </a:r>
            <a:r>
              <a:rPr lang="zh-CN" altLang="en-US" dirty="0" smtClean="0"/>
              <a:t>不变</a:t>
            </a:r>
            <a:r>
              <a:rPr lang="zh-CN" altLang="en-US" baseline="0" dirty="0" smtClean="0"/>
              <a:t>  </a:t>
            </a:r>
            <a:endParaRPr lang="en-US" altLang="zh-CN" baseline="0" dirty="0" smtClean="0"/>
          </a:p>
          <a:p>
            <a:r>
              <a:rPr lang="en-US" altLang="zh-CN" baseline="0" dirty="0" smtClean="0"/>
              <a:t>S </a:t>
            </a:r>
            <a:r>
              <a:rPr lang="zh-CN" altLang="en-US" baseline="0" dirty="0" smtClean="0"/>
              <a:t>不变  </a:t>
            </a:r>
            <a:endParaRPr lang="en-US" altLang="zh-CN" baseline="0" dirty="0" smtClean="0"/>
          </a:p>
          <a:p>
            <a:r>
              <a:rPr lang="en-US" altLang="zh-CN" baseline="0" dirty="0" smtClean="0"/>
              <a:t>I </a:t>
            </a:r>
            <a:r>
              <a:rPr lang="zh-CN" altLang="en-US" baseline="0" dirty="0" smtClean="0"/>
              <a:t>增大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8136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300-360 </a:t>
            </a:r>
            <a:r>
              <a:rPr lang="zh-CN" altLang="en-US" dirty="0" smtClean="0"/>
              <a:t>人眼可见的</a:t>
            </a:r>
            <a:r>
              <a:rPr lang="en-US" altLang="zh-CN" dirty="0" smtClean="0"/>
              <a:t>RGB</a:t>
            </a:r>
            <a:r>
              <a:rPr lang="zh-CN" altLang="en-US" dirty="0" smtClean="0"/>
              <a:t>的非光谱色</a:t>
            </a:r>
            <a:r>
              <a:rPr lang="zh-CN" altLang="en-US" baseline="0" dirty="0" smtClean="0"/>
              <a:t> 紫色</a:t>
            </a:r>
            <a:endParaRPr lang="en-US" altLang="zh-CN" baseline="0" dirty="0" smtClean="0"/>
          </a:p>
          <a:p>
            <a:r>
              <a:rPr lang="en-US" altLang="zh-CN" baseline="0" dirty="0" smtClean="0"/>
              <a:t>RGB </a:t>
            </a:r>
            <a:r>
              <a:rPr lang="zh-CN" altLang="en-US" baseline="0" dirty="0" smtClean="0"/>
              <a:t>不能表示所有的可见颜色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8197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用吸管点击背前景色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1531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76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9717976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386F4-7E55-4BF5-B9C4-AD14278BF8E2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83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358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这里是彩色信号的整体辨识比较能力</a:t>
            </a:r>
            <a:endParaRPr lang="en-US" altLang="zh-CN" dirty="0" smtClean="0"/>
          </a:p>
          <a:p>
            <a:r>
              <a:rPr lang="zh-CN" altLang="en-US" dirty="0" smtClean="0"/>
              <a:t>望眼镜绿色是对微弱信号的发现能力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6660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3F6231-9370-494D-A5B3-6DDD962B2D89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0004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cyan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['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saiæn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  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蓝绿色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青色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[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氰基</a:t>
            </a:r>
          </a:p>
          <a:p>
            <a:pPr rtl="0"/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rtl="0"/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magenta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məˈdʒentə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n.&amp; a.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紫红色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的染料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19490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14DE7F-5C5D-4AAB-A671-77EDE247A44F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918182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82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614501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89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40846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其中，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、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、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分别为原图像各像素的红、绿、蓝通道的信号值，取值范围均为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[0,255]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，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、</a:t>
            </a:r>
            <a:r>
              <a:rPr lang="en-US" sz="1200" i="1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、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分别为原图像各像素的亮度、蓝色色差、红色色差通道的信号值，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分量的取值范围是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[0,255]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，</a:t>
            </a:r>
            <a:r>
              <a:rPr lang="en-US" sz="1200" i="1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、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的取值范围为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[-128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，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128]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8713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Y</a:t>
            </a:r>
            <a:r>
              <a:rPr lang="zh-CN" altLang="en-US" dirty="0" smtClean="0"/>
              <a:t>被消掉，因平方关系，被约掉，</a:t>
            </a:r>
            <a:r>
              <a:rPr lang="en-US" altLang="zh-CN" dirty="0" smtClean="0"/>
              <a:t>H</a:t>
            </a:r>
            <a:r>
              <a:rPr lang="zh-CN" altLang="en-US" dirty="0" smtClean="0"/>
              <a:t>不变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en-US" altLang="zh-CN" dirty="0" smtClean="0"/>
              <a:t>Y</a:t>
            </a:r>
            <a:r>
              <a:rPr lang="zh-CN" altLang="en-US" dirty="0" smtClean="0"/>
              <a:t>不同，在算角度时，也被消掉，</a:t>
            </a:r>
            <a:r>
              <a:rPr lang="en-US" altLang="zh-CN" dirty="0" smtClean="0"/>
              <a:t>H</a:t>
            </a:r>
            <a:r>
              <a:rPr lang="zh-CN" altLang="en-US" dirty="0" smtClean="0"/>
              <a:t>不变。</a:t>
            </a:r>
            <a:endParaRPr lang="en-US" altLang="zh-CN" dirty="0" smtClean="0"/>
          </a:p>
          <a:p>
            <a:r>
              <a:rPr lang="en-US" altLang="zh-CN" dirty="0" smtClean="0"/>
              <a:t>Y</a:t>
            </a:r>
            <a:r>
              <a:rPr lang="zh-CN" altLang="en-US" dirty="0" smtClean="0"/>
              <a:t>不变时，</a:t>
            </a:r>
            <a:r>
              <a:rPr lang="en-US" altLang="zh-CN" dirty="0" smtClean="0"/>
              <a:t>I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增大</a:t>
            </a:r>
            <a:endParaRPr lang="en-US" altLang="zh-CN" baseline="0" dirty="0" smtClean="0"/>
          </a:p>
          <a:p>
            <a:r>
              <a:rPr lang="en-US" altLang="zh-CN" dirty="0" smtClean="0"/>
              <a:t>G </a:t>
            </a:r>
            <a:r>
              <a:rPr lang="zh-CN" altLang="en-US" dirty="0" smtClean="0"/>
              <a:t>减小，</a:t>
            </a:r>
            <a:r>
              <a:rPr lang="en-US" altLang="zh-CN" dirty="0" smtClean="0"/>
              <a:t>S</a:t>
            </a:r>
            <a:r>
              <a:rPr lang="zh-CN" altLang="en-US" dirty="0" smtClean="0"/>
              <a:t>增大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78915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色差增大， 颜色饱和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56496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104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07620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凯蒂</a:t>
            </a:r>
            <a:r>
              <a:rPr lang="en-US" altLang="zh-CN" dirty="0" smtClean="0">
                <a:solidFill>
                  <a:schemeClr val="tx1"/>
                </a:solidFill>
              </a:rPr>
              <a:t>·</a:t>
            </a:r>
            <a:r>
              <a:rPr lang="zh-CN" altLang="en-US" dirty="0" smtClean="0">
                <a:solidFill>
                  <a:schemeClr val="tx1"/>
                </a:solidFill>
              </a:rPr>
              <a:t>赫尔姆斯（英语：</a:t>
            </a:r>
            <a:r>
              <a:rPr lang="en-US" altLang="zh-CN" dirty="0" smtClean="0">
                <a:solidFill>
                  <a:schemeClr val="tx1"/>
                </a:solidFill>
              </a:rPr>
              <a:t>Katie Holmes</a:t>
            </a:r>
            <a:r>
              <a:rPr lang="zh-CN" altLang="en-US" dirty="0" smtClean="0">
                <a:solidFill>
                  <a:schemeClr val="tx1"/>
                </a:solidFill>
              </a:rPr>
              <a:t>，或译为凯蒂</a:t>
            </a:r>
            <a:r>
              <a:rPr lang="en-US" altLang="zh-CN" dirty="0" smtClean="0">
                <a:solidFill>
                  <a:schemeClr val="tx1"/>
                </a:solidFill>
              </a:rPr>
              <a:t>·</a:t>
            </a:r>
            <a:r>
              <a:rPr lang="zh-CN" altLang="en-US" dirty="0" smtClean="0">
                <a:solidFill>
                  <a:schemeClr val="tx1"/>
                </a:solidFill>
              </a:rPr>
              <a:t>福尔摩斯，</a:t>
            </a:r>
            <a:r>
              <a:rPr lang="en-US" altLang="zh-CN" dirty="0" smtClean="0">
                <a:solidFill>
                  <a:schemeClr val="tx1"/>
                </a:solidFill>
              </a:rPr>
              <a:t>1978</a:t>
            </a:r>
            <a:r>
              <a:rPr lang="zh-CN" altLang="en-US" dirty="0" smtClean="0">
                <a:solidFill>
                  <a:schemeClr val="tx1"/>
                </a:solidFill>
              </a:rPr>
              <a:t>年</a:t>
            </a:r>
            <a:r>
              <a:rPr lang="en-US" altLang="zh-CN" dirty="0" smtClean="0">
                <a:solidFill>
                  <a:schemeClr val="tx1"/>
                </a:solidFill>
              </a:rPr>
              <a:t>12</a:t>
            </a:r>
            <a:r>
              <a:rPr lang="zh-CN" altLang="en-US" dirty="0" smtClean="0">
                <a:solidFill>
                  <a:schemeClr val="tx1"/>
                </a:solidFill>
              </a:rPr>
              <a:t>月</a:t>
            </a:r>
            <a:r>
              <a:rPr lang="en-US" altLang="zh-CN" dirty="0" smtClean="0">
                <a:solidFill>
                  <a:schemeClr val="tx1"/>
                </a:solidFill>
              </a:rPr>
              <a:t>18</a:t>
            </a:r>
            <a:r>
              <a:rPr lang="zh-CN" altLang="en-US" dirty="0" smtClean="0">
                <a:solidFill>
                  <a:schemeClr val="tx1"/>
                </a:solidFill>
              </a:rPr>
              <a:t>日－）是美国女演员，凭在</a:t>
            </a:r>
            <a:r>
              <a:rPr lang="en-US" altLang="zh-CN" dirty="0" smtClean="0">
                <a:solidFill>
                  <a:schemeClr val="tx1"/>
                </a:solidFill>
              </a:rPr>
              <a:t>1998</a:t>
            </a:r>
            <a:r>
              <a:rPr lang="zh-CN" altLang="en-US" dirty="0" smtClean="0">
                <a:solidFill>
                  <a:schemeClr val="tx1"/>
                </a:solidFill>
              </a:rPr>
              <a:t>年播映的电视剧</a:t>
            </a:r>
            <a:r>
              <a:rPr lang="en-US" altLang="zh-CN" dirty="0" smtClean="0">
                <a:solidFill>
                  <a:schemeClr val="tx1"/>
                </a:solidFill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</a:rPr>
              <a:t>恋爱时代</a:t>
            </a:r>
            <a:r>
              <a:rPr lang="en-US" altLang="zh-CN" dirty="0" smtClean="0">
                <a:solidFill>
                  <a:schemeClr val="tx1"/>
                </a:solidFill>
              </a:rPr>
              <a:t>》(Dawson's Creek)</a:t>
            </a:r>
            <a:r>
              <a:rPr lang="zh-CN" altLang="en-US" dirty="0" smtClean="0">
                <a:solidFill>
                  <a:schemeClr val="tx1"/>
                </a:solidFill>
              </a:rPr>
              <a:t>打响名头，以电影</a:t>
            </a:r>
            <a:r>
              <a:rPr lang="en-US" altLang="zh-CN" dirty="0" smtClean="0">
                <a:solidFill>
                  <a:schemeClr val="tx1"/>
                </a:solidFill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</a:rPr>
              <a:t>天赋</a:t>
            </a:r>
            <a:r>
              <a:rPr lang="en-US" altLang="zh-CN" dirty="0" smtClean="0">
                <a:solidFill>
                  <a:schemeClr val="tx1"/>
                </a:solidFill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</a:rPr>
              <a:t>的演出为人熟悉。她在</a:t>
            </a:r>
            <a:r>
              <a:rPr lang="en-US" altLang="zh-CN" dirty="0" smtClean="0">
                <a:solidFill>
                  <a:schemeClr val="tx1"/>
                </a:solidFill>
              </a:rPr>
              <a:t>2006</a:t>
            </a:r>
            <a:r>
              <a:rPr lang="zh-CN" altLang="en-US" dirty="0" smtClean="0">
                <a:solidFill>
                  <a:schemeClr val="tx1"/>
                </a:solidFill>
              </a:rPr>
              <a:t>年和电影明星汤姆</a:t>
            </a:r>
            <a:r>
              <a:rPr lang="en-US" altLang="zh-CN" dirty="0" smtClean="0">
                <a:solidFill>
                  <a:schemeClr val="tx1"/>
                </a:solidFill>
              </a:rPr>
              <a:t>·</a:t>
            </a:r>
            <a:r>
              <a:rPr lang="zh-CN" altLang="en-US" dirty="0" smtClean="0">
                <a:solidFill>
                  <a:schemeClr val="tx1"/>
                </a:solidFill>
              </a:rPr>
              <a:t>克鲁斯结婚。</a:t>
            </a:r>
          </a:p>
          <a:p>
            <a:endParaRPr lang="zh-CN" altLang="en-US" dirty="0" smtClean="0">
              <a:solidFill>
                <a:schemeClr val="tx1"/>
              </a:solidFill>
            </a:endParaRPr>
          </a:p>
          <a:p>
            <a:endParaRPr lang="zh-CN" altLang="en-US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凯蒂</a:t>
            </a:r>
            <a:r>
              <a:rPr lang="en-US" altLang="zh-CN" dirty="0" smtClean="0">
                <a:solidFill>
                  <a:schemeClr val="tx1"/>
                </a:solidFill>
              </a:rPr>
              <a:t>·</a:t>
            </a:r>
            <a:r>
              <a:rPr lang="zh-CN" altLang="en-US" dirty="0" smtClean="0">
                <a:solidFill>
                  <a:schemeClr val="tx1"/>
                </a:solidFill>
              </a:rPr>
              <a:t>赫尔姆斯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</a:rPr>
              <a:t>壮志凌云</a:t>
            </a:r>
            <a:r>
              <a:rPr lang="en-US" altLang="zh-CN" dirty="0" smtClean="0">
                <a:solidFill>
                  <a:schemeClr val="tx1"/>
                </a:solidFill>
              </a:rPr>
              <a:t>》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汤姆</a:t>
            </a:r>
            <a:r>
              <a:rPr lang="en-US" altLang="zh-CN" dirty="0" smtClean="0">
                <a:solidFill>
                  <a:schemeClr val="tx1"/>
                </a:solidFill>
              </a:rPr>
              <a:t>·</a:t>
            </a:r>
            <a:r>
              <a:rPr lang="zh-CN" altLang="en-US" dirty="0" smtClean="0">
                <a:solidFill>
                  <a:schemeClr val="tx1"/>
                </a:solidFill>
              </a:rPr>
              <a:t>克鲁斯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850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hlinkClick r:id="rId3" action="ppaction://hlinkfile"/>
              </a:rPr>
              <a:t>艾萨克</a:t>
            </a:r>
            <a:r>
              <a:rPr lang="en-US" altLang="zh-CN" dirty="0" smtClean="0">
                <a:solidFill>
                  <a:schemeClr val="tx1"/>
                </a:solidFill>
                <a:hlinkClick r:id="rId3" action="ppaction://hlinkfile"/>
              </a:rPr>
              <a:t>·</a:t>
            </a:r>
            <a:r>
              <a:rPr lang="zh-CN" altLang="en-US" dirty="0" smtClean="0">
                <a:solidFill>
                  <a:schemeClr val="tx1"/>
                </a:solidFill>
                <a:hlinkClick r:id="rId3" action="ppaction://hlinkfile"/>
              </a:rPr>
              <a:t>牛顿</a:t>
            </a:r>
            <a:r>
              <a:rPr lang="zh-CN" altLang="en-US" dirty="0" smtClean="0">
                <a:solidFill>
                  <a:schemeClr val="tx1"/>
                </a:solidFill>
              </a:rPr>
              <a:t>出生那年，</a:t>
            </a:r>
            <a:r>
              <a:rPr lang="zh-CN" altLang="en-US" dirty="0" smtClean="0">
                <a:solidFill>
                  <a:schemeClr val="tx1"/>
                </a:solidFill>
                <a:hlinkClick r:id="rId4" action="ppaction://hlinkfile"/>
              </a:rPr>
              <a:t>伽利略</a:t>
            </a:r>
            <a:r>
              <a:rPr lang="zh-CN" altLang="en-US" dirty="0" smtClean="0">
                <a:solidFill>
                  <a:schemeClr val="tx1"/>
                </a:solidFill>
              </a:rPr>
              <a:t>与世长辞。伟大原来也有巧合</a:t>
            </a:r>
            <a:r>
              <a:rPr lang="en-US" altLang="zh-CN" dirty="0" smtClean="0">
                <a:solidFill>
                  <a:schemeClr val="tx1"/>
                </a:solidFill>
              </a:rPr>
              <a:t>……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当时大家都认为白光是一种纯的没有其它颜色的光（</a:t>
            </a:r>
            <a:r>
              <a:rPr lang="zh-CN" altLang="en-US" dirty="0" smtClean="0">
                <a:solidFill>
                  <a:schemeClr val="tx1"/>
                </a:solidFill>
                <a:hlinkClick r:id="rId5" action="ppaction://hlinkfile"/>
              </a:rPr>
              <a:t>亚里士多德</a:t>
            </a:r>
            <a:r>
              <a:rPr lang="zh-CN" altLang="en-US" dirty="0" smtClean="0">
                <a:solidFill>
                  <a:schemeClr val="tx1"/>
                </a:solidFill>
              </a:rPr>
              <a:t>就是这样认为的），而彩色光是一种不知何故发生变化的光。为了验证这个假设，牛顿把一面</a:t>
            </a:r>
            <a:r>
              <a:rPr lang="zh-CN" altLang="en-US" dirty="0" smtClean="0">
                <a:solidFill>
                  <a:schemeClr val="tx1"/>
                </a:solidFill>
                <a:hlinkClick r:id="rId6" action="ppaction://hlinkfile"/>
              </a:rPr>
              <a:t>三棱镜</a:t>
            </a:r>
            <a:r>
              <a:rPr lang="zh-CN" altLang="en-US" dirty="0" smtClean="0">
                <a:solidFill>
                  <a:schemeClr val="tx1"/>
                </a:solidFill>
              </a:rPr>
              <a:t>放在阳光下，透过</a:t>
            </a:r>
            <a:r>
              <a:rPr lang="zh-CN" altLang="en-US" dirty="0" smtClean="0">
                <a:solidFill>
                  <a:schemeClr val="tx1"/>
                </a:solidFill>
                <a:hlinkClick r:id="rId6" action="ppaction://hlinkfile"/>
              </a:rPr>
              <a:t>三棱镜</a:t>
            </a:r>
            <a:r>
              <a:rPr lang="zh-CN" altLang="en-US" dirty="0" smtClean="0">
                <a:solidFill>
                  <a:schemeClr val="tx1"/>
                </a:solidFill>
              </a:rPr>
              <a:t>，光在墙上被分解为不同颜色，后来我们称作为</a:t>
            </a:r>
            <a:r>
              <a:rPr lang="zh-CN" altLang="en-US" dirty="0" smtClean="0">
                <a:solidFill>
                  <a:schemeClr val="tx1"/>
                </a:solidFill>
                <a:hlinkClick r:id="rId7" action="ppaction://hlinkfile"/>
              </a:rPr>
              <a:t>光谱</a:t>
            </a:r>
            <a:r>
              <a:rPr lang="zh-CN" altLang="en-US" dirty="0" smtClean="0">
                <a:solidFill>
                  <a:schemeClr val="tx1"/>
                </a:solidFill>
              </a:rPr>
              <a:t>。人们知道彩虹的五颜六色，但是他们认为那是因为不正常。牛顿的结论是：正是这些红、橙、黄、绿、青、蓝、紫基础色有不同的色谱才形成了表面上颜色单一的白色光，如果你深入地看看，会发现白光是非常美丽的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FAA7-D17B-43E4-88CA-D88DDD7436A1}" type="slidenum">
              <a:rPr lang="zh-TW" altLang="en-US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38550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110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9388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203D3-BB17-43C2-A1B8-B55FA334CD13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934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B84B28-600A-47AB-A469-C4CF1B3AF960}" type="slidenum">
              <a:rPr lang="zh-TW" altLang="en-US"/>
              <a:pPr/>
              <a:t>21</a:t>
            </a:fld>
            <a:endParaRPr lang="en-US" altLang="zh-TW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307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97117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6F6686-01C5-4A0B-B7B8-CF3C3F7EC8B7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705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370013" y="301625"/>
            <a:ext cx="7313612" cy="56403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162891A-38B1-4CE8-8203-44303EFF8D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CEF5913-D280-4DC6-8054-22AF64BD179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1DA79-FC48-4761-B00C-474AC874E3C3}" type="datetimeFigureOut">
              <a:rPr lang="zh-CN" altLang="en-US" smtClean="0"/>
              <a:pPr/>
              <a:t>2019-3-22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38F9F-87DC-4B8C-BCFD-B6DC71C39A5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0" y="6604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80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0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http://www.lnnu.edu.cn/xdjyjx/CG_HTML/05/05030301.JPG" TargetMode="External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http://www.lnnu.edu.cn/xdjyjx/CG_HTML/05/05030302.JPG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9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5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2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oleObject" Target="../embeddings/oleObject19.bin"/><Relationship Id="rId7" Type="http://schemas.openxmlformats.org/officeDocument/2006/relationships/image" Target="../media/image56.wmf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58.wmf"/><Relationship Id="rId5" Type="http://schemas.openxmlformats.org/officeDocument/2006/relationships/image" Target="../media/image54.jpe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55.wmf"/><Relationship Id="rId9" Type="http://schemas.openxmlformats.org/officeDocument/2006/relationships/image" Target="../media/image57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wmf"/><Relationship Id="rId11" Type="http://schemas.openxmlformats.org/officeDocument/2006/relationships/image" Target="../media/image54.jpe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60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26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image" Target="../media/image54.jpeg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6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58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29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3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2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wmf"/><Relationship Id="rId4" Type="http://schemas.openxmlformats.org/officeDocument/2006/relationships/image" Target="../media/image69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74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77.w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80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42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84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49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88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90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87.wmf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6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5" Type="http://schemas.openxmlformats.org/officeDocument/2006/relationships/image" Target="../media/image88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55.bin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91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92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9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86766" y="87631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第</a:t>
            </a:r>
            <a:r>
              <a:rPr lang="zh-CN" altLang="en-US" sz="4800" dirty="0" smtClean="0">
                <a:latin typeface="+mn-ea"/>
                <a:cs typeface="+mj-cs"/>
              </a:rPr>
              <a:t>九</a:t>
            </a: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章 </a:t>
            </a:r>
            <a:r>
              <a:rPr lang="zh-CN" altLang="en-US" sz="4800" dirty="0" smtClean="0">
                <a:ea typeface="宋体" pitchFamily="2" charset="-122"/>
              </a:rPr>
              <a:t>彩色图像处理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5" name="副标题 2"/>
          <p:cNvSpPr txBox="1">
            <a:spLocks noChangeArrowheads="1"/>
          </p:cNvSpPr>
          <p:nvPr/>
        </p:nvSpPr>
        <p:spPr bwMode="auto">
          <a:xfrm>
            <a:off x="1273856" y="3992109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+mn-ea"/>
              </a:rPr>
              <a:t>童立靖</a:t>
            </a:r>
            <a:endParaRPr lang="en-US" sz="3200" b="1" dirty="0">
              <a:latin typeface="+mn-ea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 smtClean="0">
                <a:latin typeface="+mn-ea"/>
              </a:rPr>
              <a:t>北方工业大学计算机学院</a:t>
            </a:r>
            <a:endParaRPr lang="en-US" sz="3200" b="1" dirty="0">
              <a:latin typeface="+mn-ea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b="0" dirty="0">
                <a:cs typeface="Times New Roman" pitchFamily="18" charset="0"/>
              </a:rPr>
              <a:t>tong_lijing@163.com</a:t>
            </a:r>
            <a:endParaRPr lang="zh-CN" altLang="en-US" sz="3200" b="0" dirty="0"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zh-CN" altLang="en-US" sz="2800" dirty="0">
              <a:latin typeface="Calibri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0602" y="1878311"/>
            <a:ext cx="8097088" cy="769441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44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Chapter 9  Color </a:t>
            </a:r>
            <a:r>
              <a:rPr lang="en-US" altLang="zh-TW" sz="44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增加相同的倍数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结果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???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 smtClean="0"/>
              <a:t>增大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88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5115" y="258596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Example of 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YC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Color Space</a:t>
            </a:r>
            <a:b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YC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实例</a:t>
            </a:r>
          </a:p>
        </p:txBody>
      </p:sp>
      <p:pic>
        <p:nvPicPr>
          <p:cNvPr id="364548" name="Picture 4" descr="20080229_333050_image007_335879_30003_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801685" y="1711031"/>
            <a:ext cx="6123992" cy="4657684"/>
          </a:xfrm>
          <a:noFill/>
          <a:ln>
            <a:miter lim="800000"/>
            <a:headEnd/>
            <a:tailEnd/>
          </a:ln>
        </p:spPr>
      </p:pic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204370" y="2547185"/>
            <a:ext cx="280553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 dirty="0">
                <a:ea typeface="宋体" pitchFamily="2" charset="-122"/>
              </a:rPr>
              <a:t>Original image</a:t>
            </a:r>
          </a:p>
          <a:p>
            <a:pPr algn="l">
              <a:spcBef>
                <a:spcPct val="50000"/>
              </a:spcBef>
            </a:pPr>
            <a:r>
              <a:rPr lang="en-US" altLang="zh-CN" sz="3200" b="0" dirty="0" smtClean="0">
                <a:ea typeface="宋体" pitchFamily="2" charset="-122"/>
              </a:rPr>
              <a:t>Compositions </a:t>
            </a:r>
            <a:r>
              <a:rPr lang="en-US" altLang="zh-CN" sz="3200" b="0" dirty="0">
                <a:ea typeface="宋体" pitchFamily="2" charset="-122"/>
              </a:rPr>
              <a:t>in RGB space.</a:t>
            </a:r>
          </a:p>
          <a:p>
            <a:pPr algn="l">
              <a:spcBef>
                <a:spcPct val="50000"/>
              </a:spcBef>
            </a:pPr>
            <a:r>
              <a:rPr lang="en-US" altLang="zh-CN" sz="3200" b="0" dirty="0" smtClean="0">
                <a:ea typeface="宋体" pitchFamily="2" charset="-122"/>
              </a:rPr>
              <a:t>Compositions </a:t>
            </a:r>
            <a:r>
              <a:rPr lang="en-US" altLang="zh-CN" sz="3200" b="0" dirty="0">
                <a:ea typeface="宋体" pitchFamily="2" charset="-122"/>
              </a:rPr>
              <a:t>in </a:t>
            </a:r>
            <a:r>
              <a:rPr lang="en-US" altLang="zh-CN" sz="3200" b="0" i="1" dirty="0" err="1">
                <a:solidFill>
                  <a:srgbClr val="0000FF"/>
                </a:solidFill>
                <a:ea typeface="宋体" pitchFamily="2" charset="-122"/>
              </a:rPr>
              <a:t>YC</a:t>
            </a:r>
            <a:r>
              <a:rPr lang="en-US" altLang="zh-CN" sz="3200" b="0" i="1" baseline="-25000" dirty="0" err="1">
                <a:solidFill>
                  <a:srgbClr val="0000FF"/>
                </a:solidFill>
                <a:ea typeface="宋体" pitchFamily="2" charset="-122"/>
              </a:rPr>
              <a:t>b</a:t>
            </a:r>
            <a:r>
              <a:rPr lang="en-US" altLang="zh-CN" sz="3200" b="0" i="1" dirty="0" err="1">
                <a:solidFill>
                  <a:srgbClr val="0000FF"/>
                </a:solidFill>
                <a:ea typeface="宋体" pitchFamily="2" charset="-122"/>
              </a:rPr>
              <a:t>C</a:t>
            </a:r>
            <a:r>
              <a:rPr lang="en-US" altLang="zh-CN" sz="3200" b="0" i="1" baseline="-25000" dirty="0" err="1">
                <a:solidFill>
                  <a:srgbClr val="0000FF"/>
                </a:solidFill>
                <a:ea typeface="宋体" pitchFamily="2" charset="-122"/>
              </a:rPr>
              <a:t>r</a:t>
            </a:r>
            <a:r>
              <a:rPr lang="en-US" altLang="zh-CN" sz="3200" b="0" baseline="-25000" dirty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CN" sz="3200" b="0" dirty="0">
                <a:ea typeface="宋体" pitchFamily="2" charset="-122"/>
              </a:rPr>
              <a:t>space.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32084"/>
            <a:ext cx="8839200" cy="1687513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ea typeface="+mn-ea"/>
                <a:cs typeface="Times New Roman" pitchFamily="18" charset="0"/>
              </a:rPr>
              <a:t>Example of </a:t>
            </a:r>
            <a:r>
              <a:rPr lang="en-US" altLang="zh-CN" sz="3600" dirty="0" smtClean="0">
                <a:latin typeface="Times New Roman" pitchFamily="18" charset="0"/>
                <a:ea typeface="+mn-ea"/>
                <a:cs typeface="Times New Roman" pitchFamily="18" charset="0"/>
              </a:rPr>
              <a:t>Compression </a:t>
            </a:r>
            <a:r>
              <a:rPr lang="en-US" altLang="zh-CN" sz="3600" dirty="0">
                <a:latin typeface="Times New Roman" pitchFamily="18" charset="0"/>
                <a:ea typeface="+mn-ea"/>
                <a:cs typeface="Times New Roman" pitchFamily="18" charset="0"/>
              </a:rPr>
              <a:t>by YUV and </a:t>
            </a:r>
            <a:r>
              <a:rPr lang="en-US" altLang="zh-CN" sz="3600" dirty="0" err="1">
                <a:latin typeface="Times New Roman" pitchFamily="18" charset="0"/>
                <a:ea typeface="+mn-ea"/>
                <a:cs typeface="Times New Roman" pitchFamily="18" charset="0"/>
              </a:rPr>
              <a:t>YC</a:t>
            </a:r>
            <a:r>
              <a:rPr lang="en-US" altLang="zh-CN" sz="3600" baseline="-25000" dirty="0" err="1"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lang="en-US" altLang="zh-CN" sz="3600" dirty="0" err="1"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lang="en-US" altLang="zh-CN" sz="3600" baseline="-25000" dirty="0" err="1"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3600" dirty="0">
                <a:latin typeface="Times New Roman" pitchFamily="18" charset="0"/>
                <a:ea typeface="+mn-ea"/>
                <a:cs typeface="Times New Roman" pitchFamily="18" charset="0"/>
              </a:rPr>
              <a:t> YUV and </a:t>
            </a:r>
            <a:r>
              <a:rPr lang="en-US" altLang="zh-CN" sz="3600" dirty="0" err="1">
                <a:latin typeface="Times New Roman" pitchFamily="18" charset="0"/>
                <a:ea typeface="+mn-ea"/>
                <a:cs typeface="Times New Roman" pitchFamily="18" charset="0"/>
              </a:rPr>
              <a:t>YC</a:t>
            </a:r>
            <a:r>
              <a:rPr lang="en-US" altLang="zh-CN" sz="3600" baseline="-25000" dirty="0" err="1"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lang="en-US" altLang="zh-CN" sz="3600" dirty="0" err="1"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lang="en-US" altLang="zh-CN" sz="3600" baseline="-25000" dirty="0" err="1"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36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3600" b="1" dirty="0">
                <a:latin typeface="Times New Roman" pitchFamily="18" charset="0"/>
                <a:ea typeface="+mn-ea"/>
                <a:cs typeface="Times New Roman" pitchFamily="18" charset="0"/>
              </a:rPr>
              <a:t>的压缩比较</a:t>
            </a:r>
          </a:p>
        </p:txBody>
      </p:sp>
      <p:grpSp>
        <p:nvGrpSpPr>
          <p:cNvPr id="381959" name="Group 7"/>
          <p:cNvGrpSpPr>
            <a:grpSpLocks/>
          </p:cNvGrpSpPr>
          <p:nvPr/>
        </p:nvGrpSpPr>
        <p:grpSpPr bwMode="auto">
          <a:xfrm>
            <a:off x="192337" y="2062163"/>
            <a:ext cx="3389313" cy="4471987"/>
            <a:chOff x="298" y="1230"/>
            <a:chExt cx="2135" cy="2817"/>
          </a:xfrm>
        </p:grpSpPr>
        <p:pic>
          <p:nvPicPr>
            <p:cNvPr id="381960" name="Picture 8" descr="02cycrcb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6" y="2160"/>
              <a:ext cx="2097" cy="1887"/>
            </a:xfrm>
            <a:prstGeom prst="rect">
              <a:avLst/>
            </a:prstGeom>
            <a:noFill/>
          </p:spPr>
        </p:pic>
        <p:sp>
          <p:nvSpPr>
            <p:cNvPr id="381961" name="Text Box 9"/>
            <p:cNvSpPr txBox="1">
              <a:spLocks noChangeArrowheads="1"/>
            </p:cNvSpPr>
            <p:nvPr/>
          </p:nvSpPr>
          <p:spPr bwMode="auto">
            <a:xfrm>
              <a:off x="298" y="1230"/>
              <a:ext cx="1465" cy="679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dirty="0">
                  <a:latin typeface="+mn-ea"/>
                  <a:cs typeface="Times New Roman" pitchFamily="18" charset="0"/>
                </a:rPr>
                <a:t>基于</a:t>
              </a:r>
              <a:r>
                <a:rPr kumimoji="1" lang="en-US" altLang="zh-CN" sz="3200" dirty="0" err="1">
                  <a:latin typeface="+mn-ea"/>
                  <a:cs typeface="Times New Roman" pitchFamily="18" charset="0"/>
                </a:rPr>
                <a:t>YCrCb</a:t>
              </a:r>
              <a:r>
                <a:rPr kumimoji="1" lang="zh-CN" altLang="en-US" sz="3200" dirty="0">
                  <a:latin typeface="+mn-ea"/>
                  <a:cs typeface="Times New Roman" pitchFamily="18" charset="0"/>
                </a:rPr>
                <a:t>压缩图</a:t>
              </a:r>
            </a:p>
          </p:txBody>
        </p:sp>
        <p:sp>
          <p:nvSpPr>
            <p:cNvPr id="381962" name="Line 10"/>
            <p:cNvSpPr>
              <a:spLocks noChangeShapeType="1"/>
            </p:cNvSpPr>
            <p:nvPr/>
          </p:nvSpPr>
          <p:spPr bwMode="auto">
            <a:xfrm>
              <a:off x="432" y="1920"/>
              <a:ext cx="288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1963" name="Group 11"/>
          <p:cNvGrpSpPr>
            <a:grpSpLocks/>
          </p:cNvGrpSpPr>
          <p:nvPr/>
        </p:nvGrpSpPr>
        <p:grpSpPr bwMode="auto">
          <a:xfrm>
            <a:off x="5292727" y="2419351"/>
            <a:ext cx="3657601" cy="4027488"/>
            <a:chOff x="3264" y="1491"/>
            <a:chExt cx="2304" cy="2537"/>
          </a:xfrm>
        </p:grpSpPr>
        <p:pic>
          <p:nvPicPr>
            <p:cNvPr id="381964" name="Picture 12" descr="02cyuv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64" y="2256"/>
              <a:ext cx="1968" cy="1772"/>
            </a:xfrm>
            <a:prstGeom prst="rect">
              <a:avLst/>
            </a:prstGeom>
            <a:noFill/>
          </p:spPr>
        </p:pic>
        <p:sp>
          <p:nvSpPr>
            <p:cNvPr id="381965" name="Text Box 13"/>
            <p:cNvSpPr txBox="1">
              <a:spLocks noChangeArrowheads="1"/>
            </p:cNvSpPr>
            <p:nvPr/>
          </p:nvSpPr>
          <p:spPr bwMode="auto">
            <a:xfrm>
              <a:off x="4376" y="1491"/>
              <a:ext cx="1192" cy="679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dirty="0">
                  <a:latin typeface="+mn-ea"/>
                </a:rPr>
                <a:t>基于</a:t>
              </a:r>
              <a:r>
                <a:rPr kumimoji="1" lang="en-US" altLang="zh-CN" sz="3200" dirty="0">
                  <a:latin typeface="+mn-ea"/>
                </a:rPr>
                <a:t>YUV</a:t>
              </a:r>
              <a:r>
                <a:rPr kumimoji="1" lang="zh-CN" altLang="en-US" sz="3200" dirty="0">
                  <a:latin typeface="+mn-ea"/>
                </a:rPr>
                <a:t>压缩图</a:t>
              </a:r>
            </a:p>
          </p:txBody>
        </p:sp>
        <p:sp>
          <p:nvSpPr>
            <p:cNvPr id="381966" name="Line 14"/>
            <p:cNvSpPr>
              <a:spLocks noChangeShapeType="1"/>
            </p:cNvSpPr>
            <p:nvPr/>
          </p:nvSpPr>
          <p:spPr bwMode="auto">
            <a:xfrm flipH="1">
              <a:off x="4800" y="2160"/>
              <a:ext cx="33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1955" name="Group 3"/>
          <p:cNvGrpSpPr>
            <a:grpSpLocks/>
          </p:cNvGrpSpPr>
          <p:nvPr/>
        </p:nvGrpSpPr>
        <p:grpSpPr bwMode="auto">
          <a:xfrm>
            <a:off x="2951747" y="1287047"/>
            <a:ext cx="4764088" cy="2867025"/>
            <a:chOff x="1824" y="594"/>
            <a:chExt cx="3001" cy="1806"/>
          </a:xfrm>
        </p:grpSpPr>
        <p:pic>
          <p:nvPicPr>
            <p:cNvPr id="381956" name="Picture 4" descr="02c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24" y="624"/>
              <a:ext cx="1953" cy="1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1957" name="Text Box 5"/>
            <p:cNvSpPr txBox="1">
              <a:spLocks noChangeArrowheads="1"/>
            </p:cNvSpPr>
            <p:nvPr/>
          </p:nvSpPr>
          <p:spPr bwMode="auto">
            <a:xfrm>
              <a:off x="3885" y="594"/>
              <a:ext cx="940" cy="321"/>
            </a:xfrm>
            <a:prstGeom prst="rect">
              <a:avLst/>
            </a:prstGeom>
            <a:solidFill>
              <a:srgbClr val="99FF3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l">
                <a:spcBef>
                  <a:spcPct val="50000"/>
                </a:spcBef>
              </a:pPr>
              <a:r>
                <a:rPr lang="zh-CN" altLang="en-US" sz="3200" dirty="0">
                  <a:latin typeface="+mn-ea"/>
                </a:rPr>
                <a:t>原图</a:t>
              </a:r>
            </a:p>
          </p:txBody>
        </p:sp>
        <p:sp>
          <p:nvSpPr>
            <p:cNvPr id="381958" name="Line 6"/>
            <p:cNvSpPr>
              <a:spLocks noChangeShapeType="1"/>
            </p:cNvSpPr>
            <p:nvPr/>
          </p:nvSpPr>
          <p:spPr bwMode="auto">
            <a:xfrm flipH="1">
              <a:off x="3552" y="864"/>
              <a:ext cx="2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9145" y="251994"/>
            <a:ext cx="8642350" cy="6969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Differences between YUV and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sz="4000" baseline="-25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4000" baseline="-25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4000" baseline="-25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YUV</a:t>
            </a:r>
            <a:r>
              <a:rPr lang="zh-CN" altLang="en-US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sz="40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的不同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692275"/>
            <a:ext cx="8564563" cy="48958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difference between YUV and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</a:t>
            </a:r>
            <a:r>
              <a:rPr lang="en-US" altLang="zh-CN" baseline="-25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color system is that the 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</a:t>
            </a:r>
            <a:r>
              <a:rPr lang="en-US" altLang="zh-CN" baseline="-25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system takes more account the importance of  the three color composition of RGB.</a:t>
            </a:r>
          </a:p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Color convert from YUV to RGB  is simple;</a:t>
            </a:r>
          </a:p>
          <a:p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YUV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表色系统不同的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</a:t>
            </a:r>
            <a:r>
              <a:rPr lang="en-US" altLang="zh-CN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</a:t>
            </a:r>
            <a:r>
              <a:rPr lang="en-US" altLang="zh-CN" baseline="-250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充分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考虑了色彩组成时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三色的重要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因素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。考虑的是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压缩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时可以充分取出冗余量。</a:t>
            </a:r>
            <a:endParaRPr lang="en-US" altLang="zh-CN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YUV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考虑的是色系转换的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简单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3" grpId="0" build="p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9.1 </a:t>
            </a:r>
            <a:r>
              <a:rPr lang="zh-CN" altLang="en-US" dirty="0" smtClean="0">
                <a:latin typeface="+mn-ea"/>
              </a:rPr>
              <a:t>彩色的形成原理与基本概念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9.2.1 </a:t>
            </a:r>
            <a:r>
              <a:rPr lang="zh-CN" altLang="en-US" dirty="0" smtClean="0">
                <a:latin typeface="+mn-ea"/>
              </a:rPr>
              <a:t>计算颜色模型系统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9.2.2 </a:t>
            </a:r>
            <a:r>
              <a:rPr lang="zh-CN" altLang="en-US" dirty="0" smtClean="0">
                <a:latin typeface="+mn-ea"/>
              </a:rPr>
              <a:t>视觉颜色模型系统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9.2.3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工业颜色模型系统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2463" y="1732547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/>
              <a:t>9.2.1.1  RGB</a:t>
            </a:r>
          </a:p>
          <a:p>
            <a:pPr algn="l"/>
            <a:r>
              <a:rPr lang="en-US" altLang="zh-CN" b="0" dirty="0" smtClean="0"/>
              <a:t>9.2.1.2  XYZ</a:t>
            </a:r>
          </a:p>
          <a:p>
            <a:pPr algn="l"/>
            <a:r>
              <a:rPr lang="en-US" altLang="zh-CN" b="0" dirty="0" smtClean="0"/>
              <a:t>9.2.1.3  LAB</a:t>
            </a:r>
          </a:p>
          <a:p>
            <a:pPr algn="l"/>
            <a:r>
              <a:rPr lang="en-US" altLang="zh-CN" b="0" dirty="0" smtClean="0"/>
              <a:t>9.2.2.1  HSI</a:t>
            </a:r>
          </a:p>
          <a:p>
            <a:pPr algn="l"/>
            <a:r>
              <a:rPr lang="en-US" altLang="zh-CN" b="0" dirty="0" smtClean="0"/>
              <a:t>9.2.3.1  CMYK</a:t>
            </a:r>
          </a:p>
          <a:p>
            <a:pPr algn="l"/>
            <a:r>
              <a:rPr lang="en-US" altLang="zh-CN" b="0" dirty="0" smtClean="0"/>
              <a:t>9.2.3.2  YUV</a:t>
            </a:r>
          </a:p>
          <a:p>
            <a:pPr algn="l"/>
            <a:r>
              <a:rPr lang="en-US" altLang="zh-CN" b="0" dirty="0" smtClean="0"/>
              <a:t>9.2.3.3  </a:t>
            </a:r>
            <a:r>
              <a:rPr lang="en-US" altLang="zh-CN" b="0" dirty="0" err="1" smtClean="0"/>
              <a:t>YC</a:t>
            </a:r>
            <a:r>
              <a:rPr lang="en-US" altLang="zh-CN" b="0" baseline="-25000" dirty="0" err="1" smtClean="0"/>
              <a:t>b</a:t>
            </a:r>
            <a:r>
              <a:rPr lang="en-US" altLang="zh-CN" b="0" dirty="0" err="1" smtClean="0"/>
              <a:t>C</a:t>
            </a:r>
            <a:r>
              <a:rPr lang="en-US" altLang="zh-CN" b="0" baseline="-25000" dirty="0" err="1" smtClean="0"/>
              <a:t>r</a:t>
            </a:r>
            <a:endParaRPr lang="en-US" altLang="zh-CN" b="0" baseline="-25000" dirty="0" smtClean="0"/>
          </a:p>
          <a:p>
            <a:pPr algn="l"/>
            <a:r>
              <a:rPr lang="en-US" altLang="zh-CN" b="0" dirty="0" smtClean="0">
                <a:solidFill>
                  <a:srgbClr val="0000FF"/>
                </a:solidFill>
              </a:rPr>
              <a:t>9.2.3.4  Halftone</a:t>
            </a:r>
            <a:endParaRPr lang="zh-CN" altLang="en-US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9113" y="488950"/>
            <a:ext cx="8229600" cy="7016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Halftone 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半色调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8547" y="1391653"/>
            <a:ext cx="8710864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Halftone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is the reprographic technique that simulates continuous tone image through the use of dots, varying either in size or in spacing.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Continuous tone image contains an infinite range of colors or grays.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halftone process reduces visual reproductions to a image that is printed with only few color of ink.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半色调是一种特殊的复印技术，采样含有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色调不多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</a:t>
            </a: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点块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来模拟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连续色调图像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连续色调图像含有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大量的色彩与灰度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半色调图像只含有为数不多的</a:t>
            </a:r>
            <a:r>
              <a:rPr lang="zh-CN" altLang="en-US" b="1" dirty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印刷色彩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441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Original Image 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原图</a:t>
            </a:r>
          </a:p>
        </p:txBody>
      </p:sp>
      <p:pic>
        <p:nvPicPr>
          <p:cNvPr id="3676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064" y="1044908"/>
            <a:ext cx="7351712" cy="55339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3242" y="280570"/>
            <a:ext cx="8229600" cy="777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Halftone Image 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半色调图</a:t>
            </a:r>
          </a:p>
        </p:txBody>
      </p:sp>
      <p:pic>
        <p:nvPicPr>
          <p:cNvPr id="3686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2337" y="1187116"/>
            <a:ext cx="7229809" cy="5415759"/>
          </a:xfrm>
          <a:prstGeom prst="rect">
            <a:avLst/>
          </a:prstGeom>
          <a:noFill/>
        </p:spPr>
      </p:pic>
      <p:sp>
        <p:nvSpPr>
          <p:cNvPr id="368645" name="Text Box 5"/>
          <p:cNvSpPr txBox="1">
            <a:spLocks noChangeArrowheads="1"/>
          </p:cNvSpPr>
          <p:nvPr/>
        </p:nvSpPr>
        <p:spPr bwMode="auto">
          <a:xfrm>
            <a:off x="48126" y="5194551"/>
            <a:ext cx="126732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 smtClean="0">
                <a:solidFill>
                  <a:srgbClr val="0000FF"/>
                </a:solidFill>
                <a:ea typeface="宋体" pitchFamily="2" charset="-122"/>
              </a:rPr>
              <a:t>放大演示</a:t>
            </a:r>
            <a:endParaRPr lang="zh-CN" altLang="en-US" sz="3200" dirty="0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4611" y="1106905"/>
            <a:ext cx="7360577" cy="5535298"/>
          </a:xfrm>
          <a:prstGeom prst="rect">
            <a:avLst/>
          </a:prstGeom>
          <a:noFill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441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Original Image 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原图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1877" y="1090862"/>
            <a:ext cx="7377322" cy="5520861"/>
          </a:xfrm>
          <a:prstGeom prst="rect">
            <a:avLst/>
          </a:prstGeom>
          <a:noFill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3242" y="280570"/>
            <a:ext cx="8229600" cy="777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Halftone Image 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半色调图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8127" y="5194551"/>
            <a:ext cx="121919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 smtClean="0">
                <a:solidFill>
                  <a:srgbClr val="0000FF"/>
                </a:solidFill>
                <a:ea typeface="宋体" pitchFamily="2" charset="-122"/>
              </a:rPr>
              <a:t>放大演示</a:t>
            </a:r>
            <a:endParaRPr lang="zh-CN" altLang="en-US" sz="3200" dirty="0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9.1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彩色的形成原理与基本概念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计算颜色模型系统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视觉颜色模型系统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9.2.3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工业颜色模型系统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4547" y="1684421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>
                <a:solidFill>
                  <a:srgbClr val="0000CC"/>
                </a:solidFill>
              </a:rPr>
              <a:t>9.2.1.1  RGB</a:t>
            </a:r>
          </a:p>
          <a:p>
            <a:pPr algn="l"/>
            <a:r>
              <a:rPr lang="en-US" altLang="zh-CN" b="0" dirty="0" smtClean="0">
                <a:solidFill>
                  <a:srgbClr val="0000CC"/>
                </a:solidFill>
              </a:rPr>
              <a:t>9.2.1.2  XYZ</a:t>
            </a:r>
          </a:p>
          <a:p>
            <a:pPr algn="l"/>
            <a:r>
              <a:rPr lang="en-US" altLang="zh-CN" b="0" dirty="0" smtClean="0">
                <a:solidFill>
                  <a:srgbClr val="0000CC"/>
                </a:solidFill>
              </a:rPr>
              <a:t>9.2.1.3  LAB</a:t>
            </a:r>
          </a:p>
          <a:p>
            <a:pPr algn="l"/>
            <a:r>
              <a:rPr lang="en-US" altLang="zh-CN" b="0" dirty="0" smtClean="0">
                <a:solidFill>
                  <a:srgbClr val="0000CC"/>
                </a:solidFill>
              </a:rPr>
              <a:t>9.2.2.1  HSI</a:t>
            </a:r>
          </a:p>
          <a:p>
            <a:pPr algn="l"/>
            <a:r>
              <a:rPr lang="en-US" altLang="zh-CN" b="0" dirty="0" smtClean="0">
                <a:solidFill>
                  <a:srgbClr val="0000CC"/>
                </a:solidFill>
              </a:rPr>
              <a:t>9.2.3.1  CMYK</a:t>
            </a:r>
          </a:p>
          <a:p>
            <a:pPr algn="l"/>
            <a:r>
              <a:rPr lang="en-US" altLang="zh-CN" b="0" dirty="0" smtClean="0">
                <a:solidFill>
                  <a:srgbClr val="0000CC"/>
                </a:solidFill>
              </a:rPr>
              <a:t>9.2.3.2  YUV</a:t>
            </a:r>
          </a:p>
          <a:p>
            <a:pPr algn="l"/>
            <a:r>
              <a:rPr lang="en-US" altLang="zh-CN" b="0" dirty="0" smtClean="0">
                <a:solidFill>
                  <a:srgbClr val="0000CC"/>
                </a:solidFill>
              </a:rPr>
              <a:t>9.2.3.3  </a:t>
            </a:r>
            <a:r>
              <a:rPr lang="en-US" altLang="zh-CN" b="0" dirty="0" err="1" smtClean="0">
                <a:solidFill>
                  <a:srgbClr val="0000CC"/>
                </a:solidFill>
              </a:rPr>
              <a:t>YC</a:t>
            </a:r>
            <a:r>
              <a:rPr lang="en-US" altLang="zh-CN" b="0" baseline="-25000" dirty="0" err="1" smtClean="0">
                <a:solidFill>
                  <a:srgbClr val="0000CC"/>
                </a:solidFill>
              </a:rPr>
              <a:t>b</a:t>
            </a:r>
            <a:r>
              <a:rPr lang="en-US" altLang="zh-CN" b="0" dirty="0" err="1" smtClean="0">
                <a:solidFill>
                  <a:srgbClr val="0000CC"/>
                </a:solidFill>
              </a:rPr>
              <a:t>C</a:t>
            </a:r>
            <a:r>
              <a:rPr lang="en-US" altLang="zh-CN" b="0" baseline="-25000" dirty="0" err="1" smtClean="0">
                <a:solidFill>
                  <a:srgbClr val="0000CC"/>
                </a:solidFill>
              </a:rPr>
              <a:t>r</a:t>
            </a:r>
            <a:endParaRPr lang="en-US" altLang="zh-CN" b="0" baseline="-25000" dirty="0" smtClean="0">
              <a:solidFill>
                <a:srgbClr val="0000CC"/>
              </a:solidFill>
            </a:endParaRPr>
          </a:p>
          <a:p>
            <a:pPr algn="l"/>
            <a:r>
              <a:rPr lang="en-US" altLang="zh-CN" b="0" dirty="0" smtClean="0">
                <a:solidFill>
                  <a:srgbClr val="0000CC"/>
                </a:solidFill>
              </a:rPr>
              <a:t>9.2.3.4  Halftone</a:t>
            </a:r>
            <a:endParaRPr lang="zh-CN" altLang="en-US" b="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0263"/>
            <a:ext cx="5092700" cy="567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7538" y="1743075"/>
            <a:ext cx="6456362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4745038" y="5072063"/>
            <a:ext cx="35036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0"/>
              <a:t>In all color components, the hue component is difficult to interpret.</a:t>
            </a:r>
          </a:p>
        </p:txBody>
      </p:sp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4605338" y="3940175"/>
            <a:ext cx="35290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CN" sz="3200" b="0"/>
              <a:t>Hue </a:t>
            </a:r>
            <a:r>
              <a:rPr lang="zh-CN" altLang="en-US" sz="3200" b="0"/>
              <a:t>的不连续</a:t>
            </a:r>
            <a:r>
              <a:rPr lang="en-US" altLang="zh-CN" sz="3200" b="0"/>
              <a:t>???</a:t>
            </a:r>
            <a:endParaRPr lang="zh-CN" altLang="en-US" sz="3200" b="0"/>
          </a:p>
        </p:txBody>
      </p:sp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1803400" y="141288"/>
            <a:ext cx="6499225" cy="1446212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Color 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Channel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色彩通道</a:t>
            </a:r>
            <a:endParaRPr lang="en-US" altLang="zh-TW" sz="44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RGB&lt;-&gt;HSI&lt;-&gt;CMYK</a:t>
            </a:r>
          </a:p>
        </p:txBody>
      </p:sp>
    </p:spTree>
    <p:extLst>
      <p:ext uri="{BB962C8B-B14F-4D97-AF65-F5344CB8AC3E}">
        <p14:creationId xmlns:p14="http://schemas.microsoft.com/office/powerpoint/2010/main" val="30006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125" y="830263"/>
            <a:ext cx="5092700" cy="567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2288" y="1781175"/>
            <a:ext cx="6456362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803400" y="141288"/>
            <a:ext cx="6499225" cy="1446212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Color 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Channel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色彩通道</a:t>
            </a:r>
            <a:endParaRPr lang="en-US" altLang="zh-TW" sz="44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RGB&lt;-&gt;HSI&lt;-&gt;CMYK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700588" y="3722688"/>
          <a:ext cx="3868737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405" name="Image" r:id="rId5" imgW="6514286" imgH="4457143" progId="">
                  <p:embed/>
                </p:oleObj>
              </mc:Choice>
              <mc:Fallback>
                <p:oleObj name="Image" r:id="rId5" imgW="6514286" imgH="445714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3722688"/>
                        <a:ext cx="3868737" cy="264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75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86766" y="87631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第</a:t>
            </a:r>
            <a:r>
              <a:rPr lang="zh-CN" altLang="en-US" sz="4800" dirty="0" smtClean="0">
                <a:latin typeface="+mn-ea"/>
                <a:cs typeface="+mj-cs"/>
              </a:rPr>
              <a:t>九</a:t>
            </a: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章 </a:t>
            </a:r>
            <a:r>
              <a:rPr lang="zh-CN" altLang="en-US" sz="4800" dirty="0" smtClean="0">
                <a:ea typeface="宋体" pitchFamily="2" charset="-122"/>
              </a:rPr>
              <a:t>彩色图像处理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5" name="副标题 2"/>
          <p:cNvSpPr txBox="1">
            <a:spLocks noChangeArrowheads="1"/>
          </p:cNvSpPr>
          <p:nvPr/>
        </p:nvSpPr>
        <p:spPr bwMode="auto">
          <a:xfrm>
            <a:off x="1273856" y="3992109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+mn-ea"/>
              </a:rPr>
              <a:t>童立靖</a:t>
            </a:r>
            <a:endParaRPr lang="en-US" sz="3200" b="1" dirty="0">
              <a:latin typeface="+mn-ea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 smtClean="0">
                <a:latin typeface="+mn-ea"/>
              </a:rPr>
              <a:t>北方工业大学计算机学院</a:t>
            </a:r>
            <a:endParaRPr lang="en-US" sz="3200" b="1" dirty="0">
              <a:latin typeface="+mn-ea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b="0" dirty="0">
                <a:cs typeface="Times New Roman" pitchFamily="18" charset="0"/>
              </a:rPr>
              <a:t>tong_lijing@163.com</a:t>
            </a:r>
            <a:endParaRPr lang="zh-CN" altLang="en-US" sz="3200" b="0" dirty="0"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zh-CN" altLang="en-US" sz="2800" dirty="0">
              <a:latin typeface="Calibri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0602" y="1878311"/>
            <a:ext cx="8097088" cy="769441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44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Chapter 9  Color </a:t>
            </a:r>
            <a:r>
              <a:rPr lang="en-US" altLang="zh-TW" sz="44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728294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39949"/>
            <a:ext cx="7593013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1907" name="Text Box 3"/>
          <p:cNvSpPr txBox="1">
            <a:spLocks noChangeArrowheads="1"/>
          </p:cNvSpPr>
          <p:nvPr/>
        </p:nvSpPr>
        <p:spPr bwMode="auto">
          <a:xfrm>
            <a:off x="2343702" y="75295"/>
            <a:ext cx="4777269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Color Fundamentals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zh-CN" altLang="en-US" sz="4400" dirty="0">
                <a:latin typeface="+mn-ea"/>
              </a:rPr>
              <a:t>彩色基础</a:t>
            </a:r>
          </a:p>
        </p:txBody>
      </p:sp>
      <p:pic>
        <p:nvPicPr>
          <p:cNvPr id="25190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942" y="1563460"/>
            <a:ext cx="5810250" cy="2363788"/>
          </a:xfrm>
          <a:noFill/>
          <a:ln>
            <a:miter lim="800000"/>
            <a:headEnd/>
            <a:tailEnd/>
          </a:ln>
        </p:spPr>
      </p:pic>
      <p:sp>
        <p:nvSpPr>
          <p:cNvPr id="251911" name="Text Box 7"/>
          <p:cNvSpPr txBox="1">
            <a:spLocks noChangeArrowheads="1"/>
          </p:cNvSpPr>
          <p:nvPr/>
        </p:nvSpPr>
        <p:spPr bwMode="auto">
          <a:xfrm>
            <a:off x="6629400" y="2028372"/>
            <a:ext cx="216625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 dirty="0">
                <a:ea typeface="宋体" pitchFamily="2" charset="-122"/>
              </a:rPr>
              <a:t>Who found it firstly?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22" name="Text Box 14"/>
          <p:cNvSpPr txBox="1">
            <a:spLocks noChangeArrowheads="1"/>
          </p:cNvSpPr>
          <p:nvPr/>
        </p:nvSpPr>
        <p:spPr bwMode="auto">
          <a:xfrm>
            <a:off x="756021" y="2495096"/>
            <a:ext cx="77050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0" dirty="0">
                <a:ea typeface="宋体" pitchFamily="2" charset="-122"/>
              </a:rPr>
              <a:t>What will we get if we mix yellow and blue?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372730" y="525236"/>
            <a:ext cx="4777269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Color Fundamentals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zh-CN" altLang="en-US" sz="4400" dirty="0">
                <a:latin typeface="+mn-ea"/>
              </a:rPr>
              <a:t>彩色基础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51" name="Picture 3" descr="colorm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6225" y="1526041"/>
            <a:ext cx="7369175" cy="51212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11652" name="Text Box 4"/>
          <p:cNvSpPr txBox="1">
            <a:spLocks noChangeArrowheads="1"/>
          </p:cNvSpPr>
          <p:nvPr/>
        </p:nvSpPr>
        <p:spPr bwMode="auto">
          <a:xfrm>
            <a:off x="3860800" y="5873750"/>
            <a:ext cx="23451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0" dirty="0">
                <a:ea typeface="宋体" pitchFamily="2" charset="-122"/>
              </a:rPr>
              <a:t>颜色的混合</a:t>
            </a:r>
          </a:p>
        </p:txBody>
      </p:sp>
      <p:sp>
        <p:nvSpPr>
          <p:cNvPr id="411653" name="Text Box 5"/>
          <p:cNvSpPr txBox="1">
            <a:spLocks noChangeArrowheads="1"/>
          </p:cNvSpPr>
          <p:nvPr/>
        </p:nvSpPr>
        <p:spPr bwMode="auto">
          <a:xfrm>
            <a:off x="0" y="1191306"/>
            <a:ext cx="39263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0" dirty="0">
                <a:ea typeface="宋体" pitchFamily="2" charset="-122"/>
              </a:rPr>
              <a:t>What will we get if we mix </a:t>
            </a:r>
            <a:r>
              <a:rPr lang="en-US" altLang="zh-CN" sz="3200" b="0" dirty="0">
                <a:solidFill>
                  <a:srgbClr val="0000FF"/>
                </a:solidFill>
                <a:ea typeface="宋体" pitchFamily="2" charset="-122"/>
              </a:rPr>
              <a:t>yellow</a:t>
            </a:r>
            <a:r>
              <a:rPr lang="en-US" altLang="zh-CN" sz="3200" b="0" dirty="0">
                <a:ea typeface="宋体" pitchFamily="2" charset="-122"/>
              </a:rPr>
              <a:t> and </a:t>
            </a:r>
            <a:r>
              <a:rPr lang="en-US" altLang="zh-CN" sz="3200" b="0" dirty="0">
                <a:solidFill>
                  <a:srgbClr val="0000FF"/>
                </a:solidFill>
                <a:ea typeface="宋体" pitchFamily="2" charset="-122"/>
              </a:rPr>
              <a:t>blue</a:t>
            </a:r>
            <a:r>
              <a:rPr lang="en-US" altLang="zh-CN" sz="3200" b="0" dirty="0">
                <a:ea typeface="宋体" pitchFamily="2" charset="-122"/>
              </a:rPr>
              <a:t>?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9187" y="0"/>
            <a:ext cx="4777269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Color Fundamentals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zh-CN" altLang="en-US" sz="4400" dirty="0">
                <a:latin typeface="+mn-ea"/>
              </a:rPr>
              <a:t>彩色基础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74" name="Group 2"/>
          <p:cNvGrpSpPr>
            <a:grpSpLocks/>
          </p:cNvGrpSpPr>
          <p:nvPr/>
        </p:nvGrpSpPr>
        <p:grpSpPr bwMode="auto">
          <a:xfrm>
            <a:off x="92075" y="1978025"/>
            <a:ext cx="8961438" cy="2835275"/>
            <a:chOff x="0" y="0"/>
            <a:chExt cx="5645" cy="1786"/>
          </a:xfrm>
        </p:grpSpPr>
        <p:sp>
          <p:nvSpPr>
            <p:cNvPr id="33587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0" cy="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sm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35876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5645" cy="17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sm" len="lg"/>
            </a:ln>
            <a:effectLst/>
          </p:spPr>
          <p:txBody>
            <a:bodyPr anchor="ctr"/>
            <a:lstStyle/>
            <a:p>
              <a:pPr algn="l" eaLnBrk="1" hangingPunct="1"/>
              <a:r>
                <a:rPr kumimoji="1" lang="zh-CN" altLang="en-US" b="0">
                  <a:ea typeface="宋体" pitchFamily="2" charset="-122"/>
                </a:rPr>
                <a:t>  </a:t>
              </a:r>
              <a:r>
                <a:rPr kumimoji="1" lang="zh-CN" altLang="en-US" sz="18000" b="0">
                  <a:ea typeface="宋体" pitchFamily="2" charset="-122"/>
                </a:rPr>
                <a:t> </a:t>
              </a:r>
              <a:r>
                <a:rPr kumimoji="1" lang="zh-CN" altLang="en-US" b="0">
                  <a:ea typeface="宋体" pitchFamily="2" charset="-122"/>
                </a:rPr>
                <a:t>                                              </a:t>
              </a:r>
            </a:p>
          </p:txBody>
        </p:sp>
      </p:grpSp>
      <p:sp>
        <p:nvSpPr>
          <p:cNvPr id="335878" name="Rectangle 6"/>
          <p:cNvSpPr>
            <a:spLocks noChangeArrowheads="1"/>
          </p:cNvSpPr>
          <p:nvPr/>
        </p:nvSpPr>
        <p:spPr bwMode="auto">
          <a:xfrm>
            <a:off x="823686" y="191181"/>
            <a:ext cx="8001000" cy="584775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 algn="l" eaLnBrk="1" hangingPunct="1"/>
            <a:r>
              <a:rPr kumimoji="1" lang="en-US" altLang="zh-CN" sz="3200" b="0" dirty="0">
                <a:ea typeface="宋体" pitchFamily="2" charset="-122"/>
              </a:rPr>
              <a:t>Blue + Yellow pigment yields the color green</a:t>
            </a:r>
            <a:endParaRPr kumimoji="1" lang="zh-CN" altLang="en-US" sz="3200" b="0" dirty="0">
              <a:ea typeface="宋体" pitchFamily="2" charset="-122"/>
            </a:endParaRPr>
          </a:p>
        </p:txBody>
      </p:sp>
      <p:sp>
        <p:nvSpPr>
          <p:cNvPr id="335879" name="Rectangle 7"/>
          <p:cNvSpPr>
            <a:spLocks noChangeArrowheads="1"/>
          </p:cNvSpPr>
          <p:nvPr/>
        </p:nvSpPr>
        <p:spPr bwMode="auto">
          <a:xfrm>
            <a:off x="260578" y="4549676"/>
            <a:ext cx="8534400" cy="2308324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pPr algn="l" eaLnBrk="1" hangingPunct="1"/>
            <a:r>
              <a:rPr kumimoji="1" lang="en-US" altLang="zh-CN" b="0" dirty="0">
                <a:ea typeface="宋体" pitchFamily="2" charset="-122"/>
              </a:rPr>
              <a:t>Blue paint reflects most light at the short wavelengths and absorbs light of long wavelengths. Yellow paint reflects most light at long wavelengths and absorbs light at short wavelengths. </a:t>
            </a:r>
          </a:p>
          <a:p>
            <a:pPr algn="l" eaLnBrk="1" hangingPunct="1"/>
            <a:r>
              <a:rPr kumimoji="1" lang="en-US" altLang="zh-CN" b="0" dirty="0">
                <a:ea typeface="宋体" pitchFamily="2" charset="-122"/>
              </a:rPr>
              <a:t>  Because blue paint and yellow paint both reflect middle (green appearing) wavelengths when blue and yellow paint are mixed together, the mixture appears green.</a:t>
            </a:r>
          </a:p>
        </p:txBody>
      </p:sp>
      <p:pic>
        <p:nvPicPr>
          <p:cNvPr id="335880" name="Picture 8" descr="blue-y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9100" y="1030288"/>
            <a:ext cx="6275388" cy="3451225"/>
          </a:xfrm>
          <a:prstGeom prst="rect">
            <a:avLst/>
          </a:prstGeom>
          <a:noFill/>
        </p:spPr>
      </p:pic>
      <p:sp>
        <p:nvSpPr>
          <p:cNvPr id="335881" name="Text Box 9"/>
          <p:cNvSpPr txBox="1">
            <a:spLocks noChangeArrowheads="1"/>
          </p:cNvSpPr>
          <p:nvPr/>
        </p:nvSpPr>
        <p:spPr bwMode="auto">
          <a:xfrm>
            <a:off x="7040563" y="1006475"/>
            <a:ext cx="18732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0" dirty="0">
                <a:ea typeface="宋体" pitchFamily="2" charset="-122"/>
              </a:rPr>
              <a:t>颜料：</a:t>
            </a:r>
          </a:p>
          <a:p>
            <a:pPr>
              <a:spcBef>
                <a:spcPct val="50000"/>
              </a:spcBef>
            </a:pPr>
            <a:r>
              <a:rPr lang="zh-CN" altLang="en-US" sz="3200" b="0" dirty="0">
                <a:ea typeface="宋体" pitchFamily="2" charset="-122"/>
              </a:rPr>
              <a:t>蓝</a:t>
            </a:r>
            <a:r>
              <a:rPr lang="en-US" altLang="zh-CN" sz="3200" b="0" dirty="0">
                <a:ea typeface="宋体" pitchFamily="2" charset="-122"/>
              </a:rPr>
              <a:t>+</a:t>
            </a:r>
            <a:r>
              <a:rPr lang="zh-CN" altLang="en-US" sz="3200" b="0" dirty="0">
                <a:ea typeface="宋体" pitchFamily="2" charset="-122"/>
              </a:rPr>
              <a:t>黄</a:t>
            </a:r>
            <a:r>
              <a:rPr lang="en-US" altLang="zh-CN" sz="3200" b="0" dirty="0">
                <a:ea typeface="宋体" pitchFamily="2" charset="-122"/>
              </a:rPr>
              <a:t>=</a:t>
            </a:r>
            <a:r>
              <a:rPr lang="zh-CN" altLang="en-US" sz="3200" b="0" dirty="0">
                <a:ea typeface="宋体" pitchFamily="2" charset="-122"/>
              </a:rPr>
              <a:t>绿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9.1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彩色的形成原理与基本概念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9.2 </a:t>
            </a:r>
            <a:r>
              <a:rPr lang="zh-CN" altLang="en-US" dirty="0" smtClean="0">
                <a:latin typeface="+mn-ea"/>
              </a:rPr>
              <a:t>表色系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9.2.1 </a:t>
            </a:r>
            <a:r>
              <a:rPr lang="zh-CN" altLang="en-US" dirty="0" smtClean="0">
                <a:latin typeface="+mn-ea"/>
              </a:rPr>
              <a:t>计算颜色模型系统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9.2.2 </a:t>
            </a:r>
            <a:r>
              <a:rPr lang="zh-CN" altLang="en-US" dirty="0" smtClean="0">
                <a:latin typeface="+mn-ea"/>
              </a:rPr>
              <a:t>视觉颜色模型系统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9.2.3 </a:t>
            </a:r>
            <a:r>
              <a:rPr lang="zh-CN" altLang="en-US" dirty="0" smtClean="0">
                <a:latin typeface="+mn-ea"/>
              </a:rPr>
              <a:t>工业颜色模型系统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4547" y="1684421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/>
              <a:t>9.2.1.1</a:t>
            </a:r>
            <a:r>
              <a:rPr lang="en-US" altLang="zh-CN" dirty="0" smtClean="0"/>
              <a:t>  </a:t>
            </a:r>
            <a:r>
              <a:rPr lang="en-US" altLang="zh-CN" b="0" dirty="0" smtClean="0"/>
              <a:t>RGB</a:t>
            </a:r>
          </a:p>
          <a:p>
            <a:pPr algn="l"/>
            <a:r>
              <a:rPr lang="en-US" altLang="zh-CN" b="0" dirty="0" smtClean="0"/>
              <a:t>9.2.1.2  XYZ</a:t>
            </a:r>
          </a:p>
          <a:p>
            <a:pPr algn="l"/>
            <a:r>
              <a:rPr lang="en-US" altLang="zh-CN" b="0" dirty="0" smtClean="0"/>
              <a:t>9.2.1.3  LAB</a:t>
            </a:r>
          </a:p>
          <a:p>
            <a:pPr algn="l"/>
            <a:r>
              <a:rPr lang="en-US" altLang="zh-CN" b="0" dirty="0" smtClean="0"/>
              <a:t>9.2.2.1  HSI</a:t>
            </a:r>
          </a:p>
          <a:p>
            <a:pPr algn="l"/>
            <a:r>
              <a:rPr lang="en-US" altLang="zh-CN" b="0" dirty="0" smtClean="0"/>
              <a:t>9.2.3.1  CMYK</a:t>
            </a:r>
          </a:p>
          <a:p>
            <a:pPr algn="l"/>
            <a:r>
              <a:rPr lang="en-US" altLang="zh-CN" b="0" dirty="0" smtClean="0"/>
              <a:t>9.2.3.2  YUV</a:t>
            </a:r>
          </a:p>
          <a:p>
            <a:pPr algn="l"/>
            <a:r>
              <a:rPr lang="en-US" altLang="zh-CN" b="0" dirty="0" smtClean="0"/>
              <a:t>9.2.3.3  </a:t>
            </a:r>
            <a:r>
              <a:rPr lang="en-US" altLang="zh-CN" b="0" dirty="0" err="1" smtClean="0"/>
              <a:t>YC</a:t>
            </a:r>
            <a:r>
              <a:rPr lang="en-US" altLang="zh-CN" b="0" baseline="-25000" dirty="0" err="1" smtClean="0"/>
              <a:t>b</a:t>
            </a:r>
            <a:r>
              <a:rPr lang="en-US" altLang="zh-CN" b="0" dirty="0" err="1" smtClean="0"/>
              <a:t>C</a:t>
            </a:r>
            <a:r>
              <a:rPr lang="en-US" altLang="zh-CN" b="0" baseline="-25000" dirty="0" err="1" smtClean="0"/>
              <a:t>r</a:t>
            </a:r>
            <a:endParaRPr lang="en-US" altLang="zh-CN" b="0" baseline="-25000" dirty="0" smtClean="0"/>
          </a:p>
          <a:p>
            <a:pPr algn="l"/>
            <a:r>
              <a:rPr lang="en-US" altLang="zh-CN" b="0" dirty="0" smtClean="0"/>
              <a:t>9.2.3.4  Halftone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9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19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19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1964418" y="0"/>
            <a:ext cx="54768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4400" b="0" dirty="0" smtClean="0">
                <a:ea typeface="PMingLiU" pitchFamily="18" charset="-120"/>
                <a:cs typeface="Times New Roman" pitchFamily="18" charset="0"/>
              </a:rPr>
              <a:t>M</a:t>
            </a:r>
            <a:r>
              <a:rPr lang="en-US" altLang="zh-CN" sz="4400" b="0" dirty="0" smtClean="0">
                <a:ea typeface="PMingLiU" pitchFamily="18" charset="-120"/>
                <a:cs typeface="Times New Roman" pitchFamily="18" charset="0"/>
              </a:rPr>
              <a:t>ixture Rule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zh-CN" altLang="en-US" sz="4400" dirty="0" smtClean="0">
                <a:ea typeface="宋体" pitchFamily="2" charset="-122"/>
                <a:cs typeface="Times New Roman" pitchFamily="18" charset="0"/>
              </a:rPr>
              <a:t>混合规则</a:t>
            </a:r>
            <a:endParaRPr lang="en-US" altLang="zh-TW" sz="4400" dirty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97647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1779" y="1500188"/>
            <a:ext cx="5113337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7649" name="Rectangle 17"/>
          <p:cNvSpPr>
            <a:spLocks noGrp="1" noChangeArrowheads="1"/>
          </p:cNvSpPr>
          <p:nvPr>
            <p:ph idx="1"/>
          </p:nvPr>
        </p:nvSpPr>
        <p:spPr bwMode="auto">
          <a:xfrm>
            <a:off x="98425" y="1416050"/>
            <a:ext cx="4783138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Mixing the three primaries, or a secondary with its opposite primary will produces white light. 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Mixing the three pigment primaries, or a secondary with its opposite pigment primary will produces black light.</a:t>
            </a:r>
            <a:endParaRPr lang="en-US" altLang="zh-TW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</p:txBody>
      </p:sp>
      <p:sp>
        <p:nvSpPr>
          <p:cNvPr id="197650" name="Text Box 18"/>
          <p:cNvSpPr txBox="1">
            <a:spLocks noChangeArrowheads="1"/>
          </p:cNvSpPr>
          <p:nvPr/>
        </p:nvSpPr>
        <p:spPr bwMode="auto">
          <a:xfrm>
            <a:off x="7457621" y="1143227"/>
            <a:ext cx="1756229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800" b="0" dirty="0">
                <a:ea typeface="宋体" pitchFamily="2" charset="-122"/>
              </a:rPr>
              <a:t>Additive color mixture rule</a:t>
            </a:r>
          </a:p>
          <a:p>
            <a:pPr algn="l"/>
            <a:r>
              <a:rPr lang="zh-CN" altLang="en-US" sz="2800" b="0" dirty="0">
                <a:ea typeface="宋体" pitchFamily="2" charset="-122"/>
              </a:rPr>
              <a:t>加性系统</a:t>
            </a:r>
          </a:p>
        </p:txBody>
      </p: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7453084" y="3595913"/>
            <a:ext cx="164465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800" b="0" dirty="0">
                <a:ea typeface="宋体" pitchFamily="2" charset="-122"/>
              </a:rPr>
              <a:t>subtractive color mixture rule</a:t>
            </a:r>
          </a:p>
          <a:p>
            <a:pPr algn="l"/>
            <a:r>
              <a:rPr lang="zh-CN" altLang="en-US" sz="2800" b="0" dirty="0">
                <a:ea typeface="宋体" pitchFamily="2" charset="-122"/>
              </a:rPr>
              <a:t>减性系统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ChangeArrowheads="1"/>
          </p:cNvSpPr>
          <p:nvPr/>
        </p:nvSpPr>
        <p:spPr bwMode="auto">
          <a:xfrm>
            <a:off x="1223963" y="2446338"/>
            <a:ext cx="9144000" cy="0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339971" name="Picture 3" descr="1_1-1-21-23_20030114031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" y="496888"/>
            <a:ext cx="8058150" cy="1806575"/>
          </a:xfrm>
          <a:prstGeom prst="rect">
            <a:avLst/>
          </a:prstGeom>
          <a:noFill/>
        </p:spPr>
      </p:pic>
      <p:sp>
        <p:nvSpPr>
          <p:cNvPr id="339972" name="Rectangle 4"/>
          <p:cNvSpPr>
            <a:spLocks noChangeArrowheads="1"/>
          </p:cNvSpPr>
          <p:nvPr/>
        </p:nvSpPr>
        <p:spPr bwMode="auto">
          <a:xfrm>
            <a:off x="0" y="1554163"/>
            <a:ext cx="9144000" cy="0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339973" name="Picture 5" descr="1_2-1-13-7_2002042411185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" y="2643188"/>
            <a:ext cx="7962900" cy="36798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9.1 </a:t>
            </a:r>
            <a:r>
              <a:rPr lang="zh-CN" altLang="en-US" dirty="0" smtClean="0">
                <a:latin typeface="+mn-ea"/>
              </a:rPr>
              <a:t>彩色的形成原理与基本概念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计算颜色模型系统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9.2.2 </a:t>
            </a:r>
            <a:r>
              <a:rPr lang="zh-CN" altLang="en-US" dirty="0" smtClean="0">
                <a:latin typeface="+mn-ea"/>
              </a:rPr>
              <a:t>视觉颜色模型系统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9.2.3 </a:t>
            </a:r>
            <a:r>
              <a:rPr lang="zh-CN" altLang="en-US" dirty="0" smtClean="0">
                <a:latin typeface="+mn-ea"/>
              </a:rPr>
              <a:t>工业颜色模型系统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dirty="0" smtClean="0">
              <a:latin typeface="+mn-ea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0379" y="1941093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/>
              <a:t>9.2.1.1</a:t>
            </a:r>
            <a:r>
              <a:rPr lang="en-US" altLang="zh-CN" dirty="0" smtClean="0"/>
              <a:t>  </a:t>
            </a:r>
            <a:r>
              <a:rPr lang="en-US" altLang="zh-CN" b="0" dirty="0" smtClean="0"/>
              <a:t>RGB</a:t>
            </a:r>
          </a:p>
          <a:p>
            <a:pPr algn="l"/>
            <a:r>
              <a:rPr lang="en-US" altLang="zh-CN" b="0" dirty="0" smtClean="0"/>
              <a:t>9.2.1.2  XYZ</a:t>
            </a:r>
          </a:p>
          <a:p>
            <a:pPr algn="l"/>
            <a:r>
              <a:rPr lang="en-US" altLang="zh-CN" b="0" dirty="0" smtClean="0"/>
              <a:t>9.2.1.3  LAB</a:t>
            </a:r>
          </a:p>
          <a:p>
            <a:pPr algn="l"/>
            <a:r>
              <a:rPr lang="en-US" altLang="zh-CN" b="0" dirty="0" smtClean="0"/>
              <a:t>9.2.2.1  HSI</a:t>
            </a:r>
          </a:p>
          <a:p>
            <a:pPr algn="l"/>
            <a:r>
              <a:rPr lang="en-US" altLang="zh-CN" b="0" dirty="0" smtClean="0"/>
              <a:t>9.2.3.1  CMYK</a:t>
            </a:r>
          </a:p>
          <a:p>
            <a:pPr algn="l"/>
            <a:r>
              <a:rPr lang="en-US" altLang="zh-CN" b="0" dirty="0" smtClean="0"/>
              <a:t>9.2.3.2  YUV</a:t>
            </a:r>
          </a:p>
          <a:p>
            <a:pPr algn="l"/>
            <a:r>
              <a:rPr lang="en-US" altLang="zh-CN" b="0" dirty="0" smtClean="0"/>
              <a:t>9.2.3.3  </a:t>
            </a:r>
            <a:r>
              <a:rPr lang="en-US" altLang="zh-CN" b="0" dirty="0" err="1" smtClean="0"/>
              <a:t>YC</a:t>
            </a:r>
            <a:r>
              <a:rPr lang="en-US" altLang="zh-CN" b="0" baseline="-25000" dirty="0" err="1" smtClean="0"/>
              <a:t>b</a:t>
            </a:r>
            <a:r>
              <a:rPr lang="en-US" altLang="zh-CN" b="0" dirty="0" err="1" smtClean="0"/>
              <a:t>C</a:t>
            </a:r>
            <a:r>
              <a:rPr lang="en-US" altLang="zh-CN" b="0" baseline="-25000" dirty="0" err="1" smtClean="0"/>
              <a:t>r</a:t>
            </a:r>
            <a:endParaRPr lang="en-US" altLang="zh-CN" b="0" baseline="-25000" dirty="0" smtClean="0"/>
          </a:p>
          <a:p>
            <a:pPr algn="l"/>
            <a:r>
              <a:rPr lang="en-US" altLang="zh-CN" b="0" dirty="0" smtClean="0"/>
              <a:t>9.2.3.4  Halftone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uiExpand="1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333375"/>
            <a:ext cx="7127875" cy="1079500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+mn-ea"/>
                <a:ea typeface="+mn-ea"/>
              </a:rPr>
              <a:t>CIE</a:t>
            </a:r>
            <a:r>
              <a:rPr lang="zh-CN" altLang="en-US" b="1" dirty="0" smtClean="0">
                <a:latin typeface="+mn-ea"/>
                <a:ea typeface="+mn-ea"/>
              </a:rPr>
              <a:t>（国际照明委员会）</a:t>
            </a:r>
            <a:endParaRPr lang="zh-CN" altLang="en-US" sz="3200" b="1" dirty="0">
              <a:latin typeface="+mn-ea"/>
              <a:ea typeface="+mn-ea"/>
            </a:endParaRPr>
          </a:p>
        </p:txBody>
      </p:sp>
      <p:sp>
        <p:nvSpPr>
          <p:cNvPr id="422916" name="Text Box 4"/>
          <p:cNvSpPr txBox="1">
            <a:spLocks noChangeArrowheads="1"/>
          </p:cNvSpPr>
          <p:nvPr/>
        </p:nvSpPr>
        <p:spPr bwMode="auto">
          <a:xfrm>
            <a:off x="272716" y="1556084"/>
            <a:ext cx="8373979" cy="3539430"/>
          </a:xfrm>
          <a:prstGeom prst="rect">
            <a:avLst/>
          </a:prstGeom>
          <a:noFill/>
          <a:ln w="57150" cmpd="thinThick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v"/>
            </a:pPr>
            <a:r>
              <a:rPr lang="zh-CN" altLang="en-US" sz="3200" b="0" dirty="0">
                <a:latin typeface="+mj-ea"/>
                <a:ea typeface="+mj-ea"/>
              </a:rPr>
              <a:t>颜色的描述是通过建立</a:t>
            </a:r>
            <a:r>
              <a:rPr lang="zh-CN" altLang="en-US" sz="3200" dirty="0">
                <a:solidFill>
                  <a:srgbClr val="0000FF"/>
                </a:solidFill>
                <a:latin typeface="+mj-ea"/>
                <a:ea typeface="+mj-ea"/>
              </a:rPr>
              <a:t>色彩模型</a:t>
            </a:r>
            <a:r>
              <a:rPr lang="zh-CN" altLang="en-US" sz="3200" b="0" dirty="0">
                <a:latin typeface="+mj-ea"/>
                <a:ea typeface="+mj-ea"/>
              </a:rPr>
              <a:t>来实现的，不同的色彩模型对应于</a:t>
            </a:r>
            <a:r>
              <a:rPr lang="zh-CN" altLang="en-US" sz="3200" dirty="0">
                <a:solidFill>
                  <a:srgbClr val="0000FF"/>
                </a:solidFill>
                <a:latin typeface="+mj-ea"/>
                <a:ea typeface="+mj-ea"/>
              </a:rPr>
              <a:t>不同的处理目的</a:t>
            </a:r>
            <a:r>
              <a:rPr lang="zh-CN" altLang="en-US" sz="3200" b="0" dirty="0">
                <a:latin typeface="+mj-ea"/>
                <a:ea typeface="+mj-ea"/>
              </a:rPr>
              <a:t>。</a:t>
            </a:r>
          </a:p>
          <a:p>
            <a:pPr marL="342900" indent="-342900" algn="l">
              <a:lnSpc>
                <a:spcPct val="13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v"/>
            </a:pPr>
            <a:r>
              <a:rPr lang="en-US" altLang="zh-CN" sz="3200" b="0" dirty="0">
                <a:latin typeface="+mj-ea"/>
                <a:ea typeface="+mj-ea"/>
              </a:rPr>
              <a:t>CIE</a:t>
            </a:r>
            <a:r>
              <a:rPr lang="zh-CN" altLang="en-US" sz="3200" b="0" dirty="0">
                <a:latin typeface="+mj-ea"/>
                <a:ea typeface="+mj-ea"/>
              </a:rPr>
              <a:t>（国际照明委员会）在进行大量的色彩测试实验的基础上提出了</a:t>
            </a:r>
            <a:r>
              <a:rPr lang="zh-CN" altLang="en-US" sz="3200" dirty="0">
                <a:solidFill>
                  <a:srgbClr val="0000FF"/>
                </a:solidFill>
                <a:latin typeface="+mj-ea"/>
                <a:ea typeface="+mj-ea"/>
              </a:rPr>
              <a:t>一系列的颜色模型</a:t>
            </a:r>
            <a:r>
              <a:rPr lang="zh-CN" altLang="en-US" sz="3200" b="0" dirty="0">
                <a:latin typeface="+mj-ea"/>
                <a:ea typeface="+mj-ea"/>
              </a:rPr>
              <a:t>用于对色彩进行描述。</a:t>
            </a:r>
          </a:p>
        </p:txBody>
      </p:sp>
      <p:sp>
        <p:nvSpPr>
          <p:cNvPr id="422918" name="Text Box 6"/>
          <p:cNvSpPr txBox="1">
            <a:spLocks noChangeArrowheads="1"/>
          </p:cNvSpPr>
          <p:nvPr/>
        </p:nvSpPr>
        <p:spPr bwMode="auto">
          <a:xfrm>
            <a:off x="577516" y="5300830"/>
            <a:ext cx="8021052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200" b="0" dirty="0">
                <a:latin typeface="+mn-ea"/>
              </a:rPr>
              <a:t>各种不同的颜色模型之间可以通过数学方法</a:t>
            </a:r>
            <a:r>
              <a:rPr lang="zh-CN" altLang="en-US" sz="3200" dirty="0">
                <a:solidFill>
                  <a:srgbClr val="0000FF"/>
                </a:solidFill>
                <a:latin typeface="+mn-ea"/>
              </a:rPr>
              <a:t>互相转换</a:t>
            </a:r>
            <a:r>
              <a:rPr lang="zh-CN" altLang="en-US" sz="3200" b="0" dirty="0">
                <a:latin typeface="+mn-ea"/>
              </a:rPr>
              <a:t>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ext Box 2"/>
          <p:cNvSpPr txBox="1">
            <a:spLocks noChangeArrowheads="1"/>
          </p:cNvSpPr>
          <p:nvPr/>
        </p:nvSpPr>
        <p:spPr bwMode="auto">
          <a:xfrm>
            <a:off x="841828" y="0"/>
            <a:ext cx="682171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4400" b="0" dirty="0">
                <a:ea typeface="宋体" pitchFamily="2" charset="-122"/>
              </a:rPr>
              <a:t>What is Color</a:t>
            </a:r>
            <a:r>
              <a:rPr lang="en-US" altLang="zh-TW" sz="4400" b="0" dirty="0">
                <a:ea typeface="宋体" pitchFamily="2" charset="-122"/>
              </a:rPr>
              <a:t> Models</a:t>
            </a:r>
            <a:r>
              <a:rPr lang="en-US" altLang="zh-CN" sz="4400" b="0" dirty="0">
                <a:ea typeface="宋体" pitchFamily="2" charset="-122"/>
              </a:rPr>
              <a:t>?</a:t>
            </a:r>
          </a:p>
          <a:p>
            <a:r>
              <a:rPr lang="zh-CN" altLang="en-US" sz="4400" dirty="0" smtClean="0">
                <a:latin typeface="+mn-ea"/>
              </a:rPr>
              <a:t> 什么</a:t>
            </a:r>
            <a:r>
              <a:rPr lang="zh-CN" altLang="en-US" sz="4400" dirty="0">
                <a:latin typeface="+mn-ea"/>
              </a:rPr>
              <a:t>是彩色模型？</a:t>
            </a:r>
            <a:r>
              <a:rPr lang="en-US" altLang="zh-CN" sz="4400" dirty="0">
                <a:latin typeface="+mn-ea"/>
              </a:rPr>
              <a:t> </a:t>
            </a:r>
            <a:endParaRPr lang="en-US" altLang="zh-TW" sz="4400" dirty="0">
              <a:latin typeface="+mn-ea"/>
            </a:endParaRPr>
          </a:p>
        </p:txBody>
      </p:sp>
      <p:sp>
        <p:nvSpPr>
          <p:cNvPr id="201732" name="Text Box 4"/>
          <p:cNvSpPr txBox="1">
            <a:spLocks noChangeArrowheads="1"/>
          </p:cNvSpPr>
          <p:nvPr/>
        </p:nvSpPr>
        <p:spPr bwMode="auto">
          <a:xfrm>
            <a:off x="246742" y="1372505"/>
            <a:ext cx="8694057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buFontTx/>
              <a:buChar char="•"/>
            </a:pPr>
            <a:r>
              <a:rPr lang="en-US" altLang="zh-CN" b="0" dirty="0">
                <a:ea typeface="宋体" pitchFamily="2" charset="-122"/>
              </a:rPr>
              <a:t> A Color model is a specification of a coordinate system and a subspace within that system each color is represented by a single point.</a:t>
            </a:r>
          </a:p>
          <a:p>
            <a:pPr algn="l">
              <a:buFontTx/>
              <a:buChar char="•"/>
            </a:pPr>
            <a:r>
              <a:rPr lang="en-US" altLang="zh-CN" b="0" dirty="0">
                <a:ea typeface="宋体" pitchFamily="2" charset="-122"/>
              </a:rPr>
              <a:t> Most color models in use today are oriented either toward hardware or toward applications</a:t>
            </a:r>
            <a:r>
              <a:rPr lang="en-US" altLang="zh-CN" b="0" dirty="0" smtClean="0">
                <a:ea typeface="宋体" pitchFamily="2" charset="-122"/>
              </a:rPr>
              <a:t>.</a:t>
            </a:r>
          </a:p>
          <a:p>
            <a:pPr algn="l">
              <a:buFontTx/>
              <a:buChar char="•"/>
            </a:pPr>
            <a:endParaRPr lang="en-US" altLang="zh-CN" sz="1100" dirty="0">
              <a:ea typeface="宋体" pitchFamily="2" charset="-122"/>
            </a:endParaRPr>
          </a:p>
          <a:p>
            <a:pPr algn="l"/>
            <a:r>
              <a:rPr lang="zh-CN" altLang="en-US" sz="2800" b="0" dirty="0">
                <a:ea typeface="宋体" pitchFamily="2" charset="-122"/>
              </a:rPr>
              <a:t>彩色模型</a:t>
            </a:r>
            <a:r>
              <a:rPr lang="en-US" altLang="zh-CN" sz="2800" b="0" dirty="0">
                <a:ea typeface="宋体" pitchFamily="2" charset="-122"/>
              </a:rPr>
              <a:t>(</a:t>
            </a:r>
            <a:r>
              <a:rPr lang="zh-CN" altLang="en-US" sz="2800" b="0" dirty="0">
                <a:ea typeface="宋体" pitchFamily="2" charset="-122"/>
              </a:rPr>
              <a:t>也称彩色空间或彩色系统</a:t>
            </a:r>
            <a:r>
              <a:rPr lang="en-US" altLang="zh-CN" sz="2800" b="0" dirty="0">
                <a:ea typeface="宋体" pitchFamily="2" charset="-122"/>
              </a:rPr>
              <a:t>)</a:t>
            </a:r>
            <a:r>
              <a:rPr lang="zh-CN" altLang="en-US" sz="2800" b="0" dirty="0">
                <a:ea typeface="宋体" pitchFamily="2" charset="-122"/>
              </a:rPr>
              <a:t>的用途是在某些标准下用通常可接受的方式简化彩色规范。本质</a:t>
            </a:r>
            <a:r>
              <a:rPr lang="zh-CN" altLang="en-US" sz="2800" b="0" dirty="0" smtClean="0">
                <a:ea typeface="宋体" pitchFamily="2" charset="-122"/>
              </a:rPr>
              <a:t>上，彩色</a:t>
            </a:r>
            <a:r>
              <a:rPr lang="zh-CN" altLang="en-US" sz="2800" b="0" dirty="0">
                <a:ea typeface="宋体" pitchFamily="2" charset="-122"/>
              </a:rPr>
              <a:t>模型是</a:t>
            </a:r>
            <a:r>
              <a:rPr lang="zh-CN" altLang="en-US" sz="2800" dirty="0">
                <a:solidFill>
                  <a:srgbClr val="0000CC"/>
                </a:solidFill>
                <a:ea typeface="宋体" pitchFamily="2" charset="-122"/>
              </a:rPr>
              <a:t>坐标系统和子空间的规范</a:t>
            </a:r>
            <a:r>
              <a:rPr lang="zh-CN" altLang="en-US" sz="2800" b="0" dirty="0">
                <a:ea typeface="宋体" pitchFamily="2" charset="-122"/>
              </a:rPr>
              <a:t>。位于系统中的每种</a:t>
            </a:r>
            <a:r>
              <a:rPr lang="zh-CN" altLang="en-US" sz="2800" dirty="0">
                <a:solidFill>
                  <a:srgbClr val="0000FF"/>
                </a:solidFill>
                <a:ea typeface="宋体" pitchFamily="2" charset="-122"/>
              </a:rPr>
              <a:t>颜色都由单个点来表示</a:t>
            </a:r>
            <a:r>
              <a:rPr lang="zh-CN" altLang="en-US" sz="2800" b="0" dirty="0" smtClean="0">
                <a:ea typeface="宋体" pitchFamily="2" charset="-122"/>
              </a:rPr>
              <a:t>。</a:t>
            </a:r>
            <a:endParaRPr lang="en-US" altLang="zh-CN" sz="2800" b="0" dirty="0" smtClean="0">
              <a:ea typeface="宋体" pitchFamily="2" charset="-122"/>
            </a:endParaRPr>
          </a:p>
          <a:p>
            <a:pPr algn="l"/>
            <a:endParaRPr lang="zh-CN" altLang="en-US" sz="1100" b="0" dirty="0">
              <a:ea typeface="宋体" pitchFamily="2" charset="-122"/>
            </a:endParaRPr>
          </a:p>
          <a:p>
            <a:pPr algn="l"/>
            <a:r>
              <a:rPr lang="zh-CN" altLang="en-US" sz="2800" b="0" dirty="0">
                <a:ea typeface="宋体" pitchFamily="2" charset="-122"/>
              </a:rPr>
              <a:t>现在所用的大多数彩色模型都是</a:t>
            </a:r>
            <a:r>
              <a:rPr lang="zh-CN" altLang="en-US" sz="2800" dirty="0">
                <a:solidFill>
                  <a:srgbClr val="0000FF"/>
                </a:solidFill>
                <a:ea typeface="宋体" pitchFamily="2" charset="-122"/>
              </a:rPr>
              <a:t>面向硬件</a:t>
            </a:r>
            <a:r>
              <a:rPr lang="zh-CN" altLang="en-US" sz="2800" b="0" dirty="0">
                <a:ea typeface="宋体" pitchFamily="2" charset="-122"/>
              </a:rPr>
              <a:t>的</a:t>
            </a:r>
            <a:r>
              <a:rPr lang="en-US" altLang="zh-CN" sz="2800" b="0" dirty="0">
                <a:ea typeface="宋体" pitchFamily="2" charset="-122"/>
              </a:rPr>
              <a:t>(</a:t>
            </a:r>
            <a:r>
              <a:rPr lang="zh-CN" altLang="en-US" sz="2800" b="0" dirty="0">
                <a:ea typeface="宋体" pitchFamily="2" charset="-122"/>
              </a:rPr>
              <a:t>如：彩色监视器和打印机</a:t>
            </a:r>
            <a:r>
              <a:rPr lang="en-US" altLang="zh-CN" sz="2800" b="0" dirty="0">
                <a:ea typeface="宋体" pitchFamily="2" charset="-122"/>
              </a:rPr>
              <a:t>)</a:t>
            </a:r>
            <a:r>
              <a:rPr lang="zh-CN" altLang="en-US" sz="2800" b="0" dirty="0">
                <a:ea typeface="宋体" pitchFamily="2" charset="-122"/>
              </a:rPr>
              <a:t>或是</a:t>
            </a:r>
            <a:r>
              <a:rPr lang="zh-CN" altLang="en-US" sz="2800" dirty="0">
                <a:solidFill>
                  <a:srgbClr val="0000CC"/>
                </a:solidFill>
                <a:ea typeface="宋体" pitchFamily="2" charset="-122"/>
              </a:rPr>
              <a:t>面向应用的</a:t>
            </a:r>
            <a:r>
              <a:rPr lang="zh-CN" altLang="en-US" sz="2800" b="0" dirty="0">
                <a:ea typeface="宋体" pitchFamily="2" charset="-122"/>
              </a:rPr>
              <a:t>。</a:t>
            </a:r>
            <a:endParaRPr lang="en-US" altLang="zh-CN" sz="2800" b="0" dirty="0">
              <a:ea typeface="宋体" pitchFamily="2" charset="-122"/>
            </a:endParaRPr>
          </a:p>
        </p:txBody>
      </p:sp>
      <p:sp>
        <p:nvSpPr>
          <p:cNvPr id="201733" name="Text Box 5"/>
          <p:cNvSpPr txBox="1">
            <a:spLocks noChangeArrowheads="1"/>
          </p:cNvSpPr>
          <p:nvPr/>
        </p:nvSpPr>
        <p:spPr bwMode="auto">
          <a:xfrm>
            <a:off x="260122" y="6175375"/>
            <a:ext cx="74360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0" dirty="0">
                <a:solidFill>
                  <a:srgbClr val="0000FF"/>
                </a:solidFill>
                <a:ea typeface="宋体" pitchFamily="2" charset="-122"/>
              </a:rPr>
              <a:t>Have we used some color models </a:t>
            </a:r>
            <a:r>
              <a:rPr lang="en-US" altLang="zh-CN" sz="2800" b="0" dirty="0" smtClean="0">
                <a:solidFill>
                  <a:srgbClr val="0000FF"/>
                </a:solidFill>
                <a:ea typeface="宋体" pitchFamily="2" charset="-122"/>
              </a:rPr>
              <a:t>before???</a:t>
            </a:r>
            <a:endParaRPr lang="en-US" altLang="zh-CN" sz="2800" b="0" dirty="0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7" name="Text Box 3"/>
          <p:cNvSpPr txBox="1">
            <a:spLocks noChangeArrowheads="1"/>
          </p:cNvSpPr>
          <p:nvPr/>
        </p:nvSpPr>
        <p:spPr bwMode="auto">
          <a:xfrm>
            <a:off x="221343" y="1152525"/>
            <a:ext cx="8458200" cy="543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</a:pPr>
            <a:endParaRPr lang="en-US" altLang="zh-CN" b="0" dirty="0">
              <a:ea typeface="宋体" pitchFamily="2" charset="-122"/>
            </a:endParaRPr>
          </a:p>
          <a:p>
            <a:pPr lvl="1" algn="l">
              <a:buFontTx/>
              <a:buChar char="•"/>
            </a:pPr>
            <a:r>
              <a:rPr lang="en-US" altLang="zh-CN" b="0" dirty="0">
                <a:ea typeface="宋体" pitchFamily="2" charset="-122"/>
              </a:rPr>
              <a:t>RGB model for color monitors and a broad class of color video cameras; </a:t>
            </a:r>
          </a:p>
          <a:p>
            <a:pPr lvl="1" algn="l">
              <a:buFontTx/>
              <a:buChar char="•"/>
            </a:pPr>
            <a:r>
              <a:rPr lang="en-US" altLang="zh-CN" b="0" dirty="0">
                <a:ea typeface="宋体" pitchFamily="2" charset="-122"/>
              </a:rPr>
              <a:t> CMY or CMYK models for color printing;</a:t>
            </a:r>
          </a:p>
          <a:p>
            <a:pPr lvl="1" algn="l">
              <a:buFontTx/>
              <a:buChar char="•"/>
            </a:pPr>
            <a:r>
              <a:rPr lang="en-US" altLang="zh-CN" b="0" dirty="0">
                <a:ea typeface="宋体" pitchFamily="2" charset="-122"/>
              </a:rPr>
              <a:t> HIS for humans description and the interpretation of color, and it decouples of the color and gray-scale information, making it suitable for many of the gray-scale techniques</a:t>
            </a:r>
            <a:r>
              <a:rPr lang="en-US" altLang="zh-CN" b="0" dirty="0" smtClean="0">
                <a:ea typeface="宋体" pitchFamily="2" charset="-122"/>
              </a:rPr>
              <a:t>.</a:t>
            </a:r>
          </a:p>
          <a:p>
            <a:pPr lvl="1" algn="l">
              <a:buFontTx/>
              <a:buChar char="•"/>
            </a:pPr>
            <a:endParaRPr lang="en-US" altLang="zh-CN" sz="1100" b="0" dirty="0" smtClean="0">
              <a:ea typeface="宋体" pitchFamily="2" charset="-122"/>
            </a:endParaRPr>
          </a:p>
          <a:p>
            <a:pPr lvl="1" algn="l">
              <a:buFontTx/>
              <a:buChar char="•"/>
            </a:pPr>
            <a:r>
              <a:rPr lang="en-US" altLang="zh-CN" b="0" dirty="0">
                <a:ea typeface="宋体" pitchFamily="2" charset="-122"/>
              </a:rPr>
              <a:t>RGB(</a:t>
            </a:r>
            <a:r>
              <a:rPr lang="zh-CN" altLang="en-US" b="0" dirty="0">
                <a:ea typeface="宋体" pitchFamily="2" charset="-122"/>
              </a:rPr>
              <a:t>红、绿、蓝</a:t>
            </a:r>
            <a:r>
              <a:rPr lang="en-US" altLang="zh-CN" b="0" dirty="0">
                <a:ea typeface="宋体" pitchFamily="2" charset="-122"/>
              </a:rPr>
              <a:t>)</a:t>
            </a:r>
            <a:r>
              <a:rPr lang="zh-CN" altLang="en-US" b="0" dirty="0">
                <a:ea typeface="宋体" pitchFamily="2" charset="-122"/>
              </a:rPr>
              <a:t>模型。该模型用于</a:t>
            </a:r>
            <a:r>
              <a:rPr lang="zh-CN" altLang="en-US" dirty="0">
                <a:solidFill>
                  <a:srgbClr val="0000CC"/>
                </a:solidFill>
                <a:ea typeface="宋体" pitchFamily="2" charset="-122"/>
              </a:rPr>
              <a:t>彩色监视器</a:t>
            </a:r>
            <a:r>
              <a:rPr lang="zh-CN" altLang="en-US" b="0" dirty="0">
                <a:ea typeface="宋体" pitchFamily="2" charset="-122"/>
              </a:rPr>
              <a:t>和一大类彩色视频摄辣机。</a:t>
            </a:r>
          </a:p>
          <a:p>
            <a:pPr lvl="1" algn="l">
              <a:buFontTx/>
              <a:buChar char="•"/>
            </a:pPr>
            <a:r>
              <a:rPr lang="en-US" altLang="zh-CN" b="0" dirty="0">
                <a:ea typeface="宋体" pitchFamily="2" charset="-122"/>
              </a:rPr>
              <a:t>CMY(</a:t>
            </a:r>
            <a:r>
              <a:rPr lang="zh-CN" altLang="en-US" b="0" dirty="0">
                <a:ea typeface="宋体" pitchFamily="2" charset="-122"/>
              </a:rPr>
              <a:t>青、深红、黄</a:t>
            </a:r>
            <a:r>
              <a:rPr lang="en-US" altLang="zh-CN" b="0" dirty="0">
                <a:ea typeface="宋体" pitchFamily="2" charset="-122"/>
              </a:rPr>
              <a:t>)</a:t>
            </a:r>
            <a:r>
              <a:rPr lang="zh-CN" altLang="en-US" b="0" dirty="0">
                <a:ea typeface="宋体" pitchFamily="2" charset="-122"/>
              </a:rPr>
              <a:t>、</a:t>
            </a:r>
            <a:r>
              <a:rPr lang="en-US" altLang="zh-CN" b="0" dirty="0">
                <a:ea typeface="宋体" pitchFamily="2" charset="-122"/>
              </a:rPr>
              <a:t>CMYK(</a:t>
            </a:r>
            <a:r>
              <a:rPr lang="zh-CN" altLang="en-US" b="0" dirty="0">
                <a:ea typeface="宋体" pitchFamily="2" charset="-122"/>
              </a:rPr>
              <a:t>青、深红、黄、黑</a:t>
            </a:r>
            <a:r>
              <a:rPr lang="en-US" altLang="zh-CN" b="0" dirty="0">
                <a:ea typeface="宋体" pitchFamily="2" charset="-122"/>
              </a:rPr>
              <a:t>)</a:t>
            </a:r>
            <a:r>
              <a:rPr lang="zh-CN" altLang="en-US" b="0" dirty="0">
                <a:ea typeface="宋体" pitchFamily="2" charset="-122"/>
              </a:rPr>
              <a:t>模型是针对彩色</a:t>
            </a:r>
            <a:r>
              <a:rPr lang="zh-CN" altLang="en-US" dirty="0">
                <a:solidFill>
                  <a:srgbClr val="0000CC"/>
                </a:solidFill>
                <a:ea typeface="宋体" pitchFamily="2" charset="-122"/>
              </a:rPr>
              <a:t>打印机</a:t>
            </a:r>
            <a:r>
              <a:rPr lang="zh-CN" altLang="en-US" b="0" dirty="0">
                <a:ea typeface="宋体" pitchFamily="2" charset="-122"/>
              </a:rPr>
              <a:t>的。</a:t>
            </a:r>
          </a:p>
          <a:p>
            <a:pPr lvl="1" algn="l">
              <a:buFontTx/>
              <a:buChar char="•"/>
            </a:pPr>
            <a:r>
              <a:rPr lang="en-US" altLang="zh-CN" b="0" dirty="0">
                <a:ea typeface="宋体" pitchFamily="2" charset="-122"/>
              </a:rPr>
              <a:t>HSI(</a:t>
            </a:r>
            <a:r>
              <a:rPr lang="zh-CN" altLang="en-US" b="0" dirty="0">
                <a:ea typeface="宋体" pitchFamily="2" charset="-122"/>
              </a:rPr>
              <a:t>色调、饱和度、亮度</a:t>
            </a:r>
            <a:r>
              <a:rPr lang="en-US" altLang="zh-CN" b="0" dirty="0">
                <a:ea typeface="宋体" pitchFamily="2" charset="-122"/>
              </a:rPr>
              <a:t>)</a:t>
            </a:r>
            <a:r>
              <a:rPr lang="zh-CN" altLang="en-US" b="0" dirty="0">
                <a:ea typeface="宋体" pitchFamily="2" charset="-122"/>
              </a:rPr>
              <a:t>模型更</a:t>
            </a:r>
            <a:r>
              <a:rPr lang="zh-CN" altLang="en-US" dirty="0">
                <a:solidFill>
                  <a:srgbClr val="0000CC"/>
                </a:solidFill>
                <a:ea typeface="宋体" pitchFamily="2" charset="-122"/>
              </a:rPr>
              <a:t>符合人描述和解释</a:t>
            </a:r>
            <a:r>
              <a:rPr lang="zh-CN" altLang="en-US" b="0" dirty="0">
                <a:ea typeface="宋体" pitchFamily="2" charset="-122"/>
              </a:rPr>
              <a:t>颜色的方式。</a:t>
            </a:r>
            <a:r>
              <a:rPr lang="en-US" altLang="zh-CN" b="0" dirty="0">
                <a:ea typeface="宋体" pitchFamily="2" charset="-122"/>
              </a:rPr>
              <a:t>HSI</a:t>
            </a:r>
            <a:r>
              <a:rPr lang="zh-CN" altLang="en-US" b="0" dirty="0">
                <a:ea typeface="宋体" pitchFamily="2" charset="-122"/>
              </a:rPr>
              <a:t>模型还有一个优点，就是把图像分成</a:t>
            </a:r>
            <a:r>
              <a:rPr lang="zh-CN" altLang="en-US" b="0" dirty="0" smtClean="0">
                <a:ea typeface="宋体" pitchFamily="2" charset="-122"/>
              </a:rPr>
              <a:t>彩色和</a:t>
            </a:r>
            <a:r>
              <a:rPr lang="zh-CN" altLang="en-US" b="0" dirty="0">
                <a:ea typeface="宋体" pitchFamily="2" charset="-122"/>
              </a:rPr>
              <a:t>灰度信息，使其更适合本书</a:t>
            </a:r>
            <a:r>
              <a:rPr lang="zh-CN" altLang="en-US" dirty="0">
                <a:solidFill>
                  <a:srgbClr val="0000CC"/>
                </a:solidFill>
                <a:ea typeface="宋体" pitchFamily="2" charset="-122"/>
              </a:rPr>
              <a:t>开发</a:t>
            </a:r>
            <a:r>
              <a:rPr lang="zh-CN" altLang="en-US" b="0" dirty="0">
                <a:ea typeface="宋体" pitchFamily="2" charset="-122"/>
              </a:rPr>
              <a:t>的许多灰度处理技术。 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308228" name="Text Box 4"/>
          <p:cNvSpPr txBox="1">
            <a:spLocks noChangeArrowheads="1"/>
          </p:cNvSpPr>
          <p:nvPr/>
        </p:nvSpPr>
        <p:spPr bwMode="auto">
          <a:xfrm>
            <a:off x="1879504" y="193891"/>
            <a:ext cx="565411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b="0" dirty="0">
                <a:ea typeface="宋体" pitchFamily="2" charset="-122"/>
              </a:rPr>
              <a:t>The Main Color</a:t>
            </a:r>
            <a:r>
              <a:rPr lang="en-US" altLang="zh-TW" sz="4400" b="0" dirty="0">
                <a:ea typeface="宋体" pitchFamily="2" charset="-122"/>
              </a:rPr>
              <a:t> Models</a:t>
            </a:r>
            <a:endParaRPr lang="en-US" altLang="zh-CN" sz="4400" b="0" dirty="0">
              <a:ea typeface="宋体" pitchFamily="2" charset="-122"/>
            </a:endParaRPr>
          </a:p>
          <a:p>
            <a:r>
              <a:rPr lang="zh-CN" altLang="en-US" sz="4400" dirty="0">
                <a:latin typeface="+mn-ea"/>
              </a:rPr>
              <a:t>主要的彩色模型</a:t>
            </a:r>
            <a:r>
              <a:rPr lang="en-US" altLang="zh-CN" sz="4400" dirty="0">
                <a:latin typeface="+mn-ea"/>
              </a:rPr>
              <a:t> </a:t>
            </a:r>
            <a:endParaRPr lang="en-US" altLang="zh-TW" sz="4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9.1 </a:t>
            </a:r>
            <a:r>
              <a:rPr lang="zh-CN" altLang="en-US" dirty="0" smtClean="0">
                <a:latin typeface="+mn-ea"/>
              </a:rPr>
              <a:t>彩色的形成原理与基本概念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计算颜色模型系统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9.2.2 </a:t>
            </a:r>
            <a:r>
              <a:rPr lang="zh-CN" altLang="en-US" dirty="0" smtClean="0">
                <a:latin typeface="+mn-ea"/>
              </a:rPr>
              <a:t>视觉颜色模型系统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9.2.3 </a:t>
            </a:r>
            <a:r>
              <a:rPr lang="zh-CN" altLang="en-US" dirty="0" smtClean="0">
                <a:latin typeface="+mn-ea"/>
              </a:rPr>
              <a:t>工业颜色模型系统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0379" y="1748589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>
                <a:solidFill>
                  <a:srgbClr val="0000FF"/>
                </a:solidFill>
              </a:rPr>
              <a:t>9.2.1.1  RGB</a:t>
            </a:r>
          </a:p>
          <a:p>
            <a:pPr algn="l"/>
            <a:r>
              <a:rPr lang="en-US" altLang="zh-CN" b="0" dirty="0" smtClean="0"/>
              <a:t>9.2.1.2  XYZ</a:t>
            </a:r>
          </a:p>
          <a:p>
            <a:pPr algn="l"/>
            <a:r>
              <a:rPr lang="en-US" altLang="zh-CN" b="0" dirty="0" smtClean="0"/>
              <a:t>9.2.1.3  LAB</a:t>
            </a:r>
          </a:p>
          <a:p>
            <a:pPr algn="l"/>
            <a:r>
              <a:rPr lang="en-US" altLang="zh-CN" b="0" dirty="0" smtClean="0"/>
              <a:t>9.2.2.1  HSI</a:t>
            </a:r>
          </a:p>
          <a:p>
            <a:pPr algn="l"/>
            <a:r>
              <a:rPr lang="en-US" altLang="zh-CN" b="0" dirty="0" smtClean="0"/>
              <a:t>9.2.3.1  CMYK</a:t>
            </a:r>
          </a:p>
          <a:p>
            <a:pPr algn="l"/>
            <a:r>
              <a:rPr lang="en-US" altLang="zh-CN" b="0" dirty="0" smtClean="0"/>
              <a:t>9.2.3.2  YUV</a:t>
            </a:r>
          </a:p>
          <a:p>
            <a:pPr algn="l"/>
            <a:r>
              <a:rPr lang="en-US" altLang="zh-CN" b="0" dirty="0" smtClean="0"/>
              <a:t>9.2.3.3  </a:t>
            </a:r>
            <a:r>
              <a:rPr lang="en-US" altLang="zh-CN" b="0" dirty="0" err="1" smtClean="0"/>
              <a:t>YC</a:t>
            </a:r>
            <a:r>
              <a:rPr lang="en-US" altLang="zh-CN" b="0" baseline="-25000" dirty="0" err="1" smtClean="0"/>
              <a:t>b</a:t>
            </a:r>
            <a:r>
              <a:rPr lang="en-US" altLang="zh-CN" b="0" dirty="0" err="1" smtClean="0"/>
              <a:t>C</a:t>
            </a:r>
            <a:r>
              <a:rPr lang="en-US" altLang="zh-CN" b="0" baseline="-25000" dirty="0" err="1" smtClean="0"/>
              <a:t>r</a:t>
            </a:r>
            <a:endParaRPr lang="en-US" altLang="zh-CN" b="0" baseline="-25000" dirty="0" smtClean="0"/>
          </a:p>
          <a:p>
            <a:pPr algn="l"/>
            <a:r>
              <a:rPr lang="en-US" altLang="zh-CN" b="0" dirty="0" smtClean="0"/>
              <a:t>9.2.3.4  Halftone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06193" y="1568116"/>
            <a:ext cx="8337422" cy="5289831"/>
            <a:chOff x="1257" y="1162"/>
            <a:chExt cx="3316" cy="2546"/>
          </a:xfrm>
        </p:grpSpPr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1257" y="1162"/>
              <a:ext cx="3316" cy="2546"/>
              <a:chOff x="1257" y="1176"/>
              <a:chExt cx="3316" cy="2546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1257" y="1176"/>
                <a:ext cx="3316" cy="2546"/>
                <a:chOff x="1257" y="1176"/>
                <a:chExt cx="3316" cy="2546"/>
              </a:xfrm>
            </p:grpSpPr>
            <p:pic>
              <p:nvPicPr>
                <p:cNvPr id="428035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257" y="1176"/>
                  <a:ext cx="3235" cy="23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428036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1429" y="1287"/>
                  <a:ext cx="182" cy="14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3200" b="0" dirty="0">
                      <a:cs typeface="Times New Roman" pitchFamily="18" charset="0"/>
                    </a:rPr>
                    <a:t>光的吸收率</a:t>
                  </a:r>
                </a:p>
                <a:p>
                  <a:pPr>
                    <a:spcBef>
                      <a:spcPct val="50000"/>
                    </a:spcBef>
                  </a:pPr>
                  <a:endParaRPr lang="zh-CN" altLang="en-US" sz="1200" b="0" dirty="0">
                    <a:cs typeface="Times New Roman" pitchFamily="18" charset="0"/>
                  </a:endParaRPr>
                </a:p>
                <a:p>
                  <a:pPr>
                    <a:spcBef>
                      <a:spcPct val="50000"/>
                    </a:spcBef>
                  </a:pPr>
                  <a:endParaRPr lang="en-US" altLang="zh-CN" sz="1200" b="0" dirty="0">
                    <a:cs typeface="Times New Roman" pitchFamily="18" charset="0"/>
                  </a:endParaRPr>
                </a:p>
              </p:txBody>
            </p:sp>
            <p:sp>
              <p:nvSpPr>
                <p:cNvPr id="428038" name="Rectangle 6"/>
                <p:cNvSpPr>
                  <a:spLocks noChangeArrowheads="1"/>
                </p:cNvSpPr>
                <p:nvPr/>
              </p:nvSpPr>
              <p:spPr bwMode="auto">
                <a:xfrm>
                  <a:off x="1262" y="3239"/>
                  <a:ext cx="3311" cy="48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>
                    <a:cs typeface="Times New Roman" pitchFamily="18" charset="0"/>
                  </a:endParaRPr>
                </a:p>
              </p:txBody>
            </p:sp>
          </p:grpSp>
          <p:sp>
            <p:nvSpPr>
              <p:cNvPr id="428041" name="Text Box 9"/>
              <p:cNvSpPr txBox="1">
                <a:spLocks noChangeArrowheads="1"/>
              </p:cNvSpPr>
              <p:nvPr/>
            </p:nvSpPr>
            <p:spPr bwMode="auto">
              <a:xfrm>
                <a:off x="1580" y="3187"/>
                <a:ext cx="159" cy="44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</a:t>
                </a:r>
                <a:r>
                  <a:rPr lang="zh-CN" altLang="en-US" sz="1400" b="1" dirty="0">
                    <a:solidFill>
                      <a:srgbClr val="940DF9"/>
                    </a:solidFill>
                    <a:cs typeface="Times New Roman" pitchFamily="18" charset="0"/>
                  </a:rPr>
                  <a:t>蓝紫色</a:t>
                </a:r>
              </a:p>
            </p:txBody>
          </p:sp>
          <p:sp>
            <p:nvSpPr>
              <p:cNvPr id="428042" name="Text Box 10"/>
              <p:cNvSpPr txBox="1">
                <a:spLocks noChangeArrowheads="1"/>
              </p:cNvSpPr>
              <p:nvPr/>
            </p:nvSpPr>
            <p:spPr bwMode="auto">
              <a:xfrm>
                <a:off x="1872" y="3156"/>
                <a:ext cx="159" cy="3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</a:t>
                </a:r>
                <a:r>
                  <a:rPr lang="zh-CN" altLang="en-US" sz="1400" b="1" dirty="0">
                    <a:solidFill>
                      <a:srgbClr val="6E0BE5"/>
                    </a:solidFill>
                    <a:cs typeface="Times New Roman" pitchFamily="18" charset="0"/>
                  </a:rPr>
                  <a:t>紫蓝色</a:t>
                </a:r>
              </a:p>
            </p:txBody>
          </p:sp>
          <p:sp>
            <p:nvSpPr>
              <p:cNvPr id="428045" name="Text Box 13"/>
              <p:cNvSpPr txBox="1">
                <a:spLocks noChangeArrowheads="1"/>
              </p:cNvSpPr>
              <p:nvPr/>
            </p:nvSpPr>
            <p:spPr bwMode="auto">
              <a:xfrm>
                <a:off x="2103" y="2915"/>
                <a:ext cx="159" cy="47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 </a:t>
                </a:r>
                <a:r>
                  <a:rPr lang="zh-CN" altLang="en-US" sz="1400" b="1" dirty="0">
                    <a:solidFill>
                      <a:srgbClr val="0033CC"/>
                    </a:solidFill>
                    <a:cs typeface="Times New Roman" pitchFamily="18" charset="0"/>
                  </a:rPr>
                  <a:t>蓝色</a:t>
                </a:r>
              </a:p>
            </p:txBody>
          </p:sp>
          <p:sp>
            <p:nvSpPr>
              <p:cNvPr id="428046" name="Text Box 14"/>
              <p:cNvSpPr txBox="1">
                <a:spLocks noChangeArrowheads="1"/>
              </p:cNvSpPr>
              <p:nvPr/>
            </p:nvSpPr>
            <p:spPr bwMode="auto">
              <a:xfrm>
                <a:off x="2245" y="3138"/>
                <a:ext cx="159" cy="4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 </a:t>
                </a:r>
                <a:r>
                  <a:rPr lang="zh-CN" altLang="en-US" sz="1400" b="1" dirty="0">
                    <a:solidFill>
                      <a:srgbClr val="049396"/>
                    </a:solidFill>
                    <a:cs typeface="Times New Roman" pitchFamily="18" charset="0"/>
                  </a:rPr>
                  <a:t>蓝绿色</a:t>
                </a:r>
              </a:p>
            </p:txBody>
          </p:sp>
          <p:sp>
            <p:nvSpPr>
              <p:cNvPr id="428047" name="Text Box 15"/>
              <p:cNvSpPr txBox="1">
                <a:spLocks noChangeArrowheads="1"/>
              </p:cNvSpPr>
              <p:nvPr/>
            </p:nvSpPr>
            <p:spPr bwMode="auto">
              <a:xfrm>
                <a:off x="2496" y="2912"/>
                <a:ext cx="159" cy="4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</a:t>
                </a:r>
                <a:r>
                  <a:rPr lang="zh-CN" altLang="en-US" sz="1400" b="1" dirty="0">
                    <a:solidFill>
                      <a:srgbClr val="00CC00"/>
                    </a:solidFill>
                    <a:cs typeface="Times New Roman" pitchFamily="18" charset="0"/>
                  </a:rPr>
                  <a:t>绿色</a:t>
                </a:r>
              </a:p>
            </p:txBody>
          </p:sp>
          <p:sp>
            <p:nvSpPr>
              <p:cNvPr id="428048" name="Text Box 16"/>
              <p:cNvSpPr txBox="1">
                <a:spLocks noChangeArrowheads="1"/>
              </p:cNvSpPr>
              <p:nvPr/>
            </p:nvSpPr>
            <p:spPr bwMode="auto">
              <a:xfrm>
                <a:off x="2666" y="3206"/>
                <a:ext cx="159" cy="3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 </a:t>
                </a:r>
                <a:r>
                  <a:rPr lang="zh-CN" altLang="en-US" sz="1400" b="1" dirty="0">
                    <a:solidFill>
                      <a:srgbClr val="759E00"/>
                    </a:solidFill>
                    <a:cs typeface="Times New Roman" pitchFamily="18" charset="0"/>
                  </a:rPr>
                  <a:t>黄绿色</a:t>
                </a:r>
              </a:p>
            </p:txBody>
          </p:sp>
          <p:sp>
            <p:nvSpPr>
              <p:cNvPr id="428049" name="Text Box 17"/>
              <p:cNvSpPr txBox="1">
                <a:spLocks noChangeArrowheads="1"/>
              </p:cNvSpPr>
              <p:nvPr/>
            </p:nvSpPr>
            <p:spPr bwMode="auto">
              <a:xfrm>
                <a:off x="2938" y="3013"/>
                <a:ext cx="159" cy="34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 </a:t>
                </a:r>
                <a:r>
                  <a:rPr lang="zh-CN" altLang="en-US" sz="1400" b="1" dirty="0">
                    <a:solidFill>
                      <a:srgbClr val="DDD800"/>
                    </a:solidFill>
                    <a:cs typeface="Times New Roman" pitchFamily="18" charset="0"/>
                  </a:rPr>
                  <a:t>黄色</a:t>
                </a:r>
              </a:p>
            </p:txBody>
          </p:sp>
          <p:sp>
            <p:nvSpPr>
              <p:cNvPr id="428050" name="Text Box 18"/>
              <p:cNvSpPr txBox="1">
                <a:spLocks noChangeArrowheads="1"/>
              </p:cNvSpPr>
              <p:nvPr/>
            </p:nvSpPr>
            <p:spPr bwMode="auto">
              <a:xfrm>
                <a:off x="3067" y="3022"/>
                <a:ext cx="159" cy="3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 </a:t>
                </a:r>
                <a:r>
                  <a:rPr lang="zh-CN" altLang="en-US" sz="1400" b="1" dirty="0">
                    <a:solidFill>
                      <a:srgbClr val="FF9933"/>
                    </a:solidFill>
                    <a:cs typeface="Times New Roman" pitchFamily="18" charset="0"/>
                  </a:rPr>
                  <a:t>橙色</a:t>
                </a:r>
              </a:p>
            </p:txBody>
          </p:sp>
          <p:sp>
            <p:nvSpPr>
              <p:cNvPr id="428051" name="Text Box 19"/>
              <p:cNvSpPr txBox="1">
                <a:spLocks noChangeArrowheads="1"/>
              </p:cNvSpPr>
              <p:nvPr/>
            </p:nvSpPr>
            <p:spPr bwMode="auto">
              <a:xfrm>
                <a:off x="3302" y="3213"/>
                <a:ext cx="159" cy="3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 </a:t>
                </a:r>
                <a:r>
                  <a:rPr lang="zh-CN" altLang="en-US" sz="1400" b="1" dirty="0">
                    <a:solidFill>
                      <a:srgbClr val="FF6600"/>
                    </a:solidFill>
                    <a:cs typeface="Times New Roman" pitchFamily="18" charset="0"/>
                  </a:rPr>
                  <a:t>红橙色</a:t>
                </a:r>
              </a:p>
            </p:txBody>
          </p:sp>
          <p:sp>
            <p:nvSpPr>
              <p:cNvPr id="428052" name="Text Box 20"/>
              <p:cNvSpPr txBox="1">
                <a:spLocks noChangeArrowheads="1"/>
              </p:cNvSpPr>
              <p:nvPr/>
            </p:nvSpPr>
            <p:spPr bwMode="auto">
              <a:xfrm>
                <a:off x="3664" y="2906"/>
                <a:ext cx="159" cy="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 dirty="0">
                    <a:cs typeface="Times New Roman" pitchFamily="18" charset="0"/>
                  </a:rPr>
                  <a:t>  </a:t>
                </a:r>
                <a:r>
                  <a:rPr lang="zh-CN" altLang="en-US" sz="1400" b="1" dirty="0">
                    <a:solidFill>
                      <a:srgbClr val="FF0000"/>
                    </a:solidFill>
                    <a:cs typeface="Times New Roman" pitchFamily="18" charset="0"/>
                  </a:rPr>
                  <a:t>红色</a:t>
                </a:r>
              </a:p>
            </p:txBody>
          </p:sp>
        </p:grpSp>
        <p:sp>
          <p:nvSpPr>
            <p:cNvPr id="428055" name="Text Box 23"/>
            <p:cNvSpPr txBox="1">
              <a:spLocks noChangeArrowheads="1"/>
            </p:cNvSpPr>
            <p:nvPr/>
          </p:nvSpPr>
          <p:spPr bwMode="auto">
            <a:xfrm>
              <a:off x="1873" y="1552"/>
              <a:ext cx="272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33CC"/>
                  </a:solidFill>
                  <a:cs typeface="Times New Roman" pitchFamily="18" charset="0"/>
                </a:rPr>
                <a:t>蓝</a:t>
              </a:r>
            </a:p>
          </p:txBody>
        </p:sp>
        <p:sp>
          <p:nvSpPr>
            <p:cNvPr id="428057" name="Rectangle 25"/>
            <p:cNvSpPr>
              <a:spLocks noChangeArrowheads="1"/>
            </p:cNvSpPr>
            <p:nvPr/>
          </p:nvSpPr>
          <p:spPr bwMode="auto">
            <a:xfrm>
              <a:off x="2463" y="1570"/>
              <a:ext cx="227" cy="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28056" name="Text Box 24"/>
            <p:cNvSpPr txBox="1">
              <a:spLocks noChangeArrowheads="1"/>
            </p:cNvSpPr>
            <p:nvPr/>
          </p:nvSpPr>
          <p:spPr bwMode="auto">
            <a:xfrm>
              <a:off x="2444" y="1499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00CC00"/>
                  </a:solidFill>
                  <a:cs typeface="Times New Roman" pitchFamily="18" charset="0"/>
                </a:rPr>
                <a:t>绿</a:t>
              </a:r>
            </a:p>
          </p:txBody>
        </p:sp>
        <p:sp>
          <p:nvSpPr>
            <p:cNvPr id="428058" name="Rectangle 26"/>
            <p:cNvSpPr>
              <a:spLocks noChangeArrowheads="1"/>
            </p:cNvSpPr>
            <p:nvPr/>
          </p:nvSpPr>
          <p:spPr bwMode="auto">
            <a:xfrm>
              <a:off x="3107" y="1570"/>
              <a:ext cx="181" cy="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28059" name="Text Box 27"/>
            <p:cNvSpPr txBox="1">
              <a:spLocks noChangeArrowheads="1"/>
            </p:cNvSpPr>
            <p:nvPr/>
          </p:nvSpPr>
          <p:spPr bwMode="auto">
            <a:xfrm>
              <a:off x="3098" y="1543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solidFill>
                    <a:srgbClr val="FF0000"/>
                  </a:solidFill>
                  <a:cs typeface="Times New Roman" pitchFamily="18" charset="0"/>
                </a:rPr>
                <a:t>红</a:t>
              </a:r>
            </a:p>
          </p:txBody>
        </p:sp>
      </p:grp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0" y="165100"/>
            <a:ext cx="91440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4400" dirty="0" smtClean="0">
                <a:cs typeface="Times New Roman" pitchFamily="18" charset="0"/>
              </a:rPr>
              <a:t>锥状细胞的吸收率</a:t>
            </a:r>
            <a:endParaRPr lang="en-US" altLang="zh-CN" sz="4400" dirty="0" smtClean="0"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8547" y="1563353"/>
            <a:ext cx="8742948" cy="3056773"/>
          </a:xfrm>
          <a:ln w="57150" cmpd="thinThick">
            <a:solidFill>
              <a:schemeClr val="bg1"/>
            </a:solidFill>
          </a:ln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如下图所示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可视光区的波长在</a:t>
            </a:r>
            <a:r>
              <a:rPr lang="en-US" altLang="zh-CN" sz="3500" dirty="0" smtClean="0">
                <a:latin typeface="Times New Roman" pitchFamily="18" charset="0"/>
                <a:cs typeface="Times New Roman" pitchFamily="18" charset="0"/>
              </a:rPr>
              <a:t>400nm-700nm</a:t>
            </a: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，当光谱采样限制到三个</a:t>
            </a:r>
            <a:r>
              <a:rPr lang="zh-CN" altLang="en-US" sz="35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人类视觉系统</a:t>
            </a: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敏感的</a:t>
            </a:r>
            <a:r>
              <a:rPr lang="zh-CN" altLang="en-US" sz="35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红</a:t>
            </a:r>
            <a:r>
              <a:rPr lang="zh-CN" altLang="en-US" sz="3500" b="1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3500" b="1" dirty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绿</a:t>
            </a:r>
            <a:r>
              <a:rPr lang="zh-CN" altLang="en-US" sz="3500" b="1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sz="3500" b="1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蓝</a:t>
            </a: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光波段时，对这三个光谱带的光能量进行采样，就可以得到一幅彩色图像。    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17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827088" y="4652963"/>
            <a:ext cx="7620000" cy="1955800"/>
            <a:chOff x="476" y="2750"/>
            <a:chExt cx="4800" cy="1232"/>
          </a:xfrm>
        </p:grpSpPr>
        <p:sp>
          <p:nvSpPr>
            <p:cNvPr id="440325" name="Rectangle 5"/>
            <p:cNvSpPr>
              <a:spLocks noChangeArrowheads="1"/>
            </p:cNvSpPr>
            <p:nvPr/>
          </p:nvSpPr>
          <p:spPr bwMode="auto">
            <a:xfrm>
              <a:off x="1244" y="2750"/>
              <a:ext cx="3120" cy="240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0326" name="Line 6"/>
            <p:cNvSpPr>
              <a:spLocks noChangeShapeType="1"/>
            </p:cNvSpPr>
            <p:nvPr/>
          </p:nvSpPr>
          <p:spPr bwMode="auto">
            <a:xfrm>
              <a:off x="476" y="2990"/>
              <a:ext cx="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0327" name="Line 7"/>
            <p:cNvSpPr>
              <a:spLocks noChangeShapeType="1"/>
            </p:cNvSpPr>
            <p:nvPr/>
          </p:nvSpPr>
          <p:spPr bwMode="auto">
            <a:xfrm>
              <a:off x="1244" y="299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0328" name="Line 8"/>
            <p:cNvSpPr>
              <a:spLocks noChangeShapeType="1"/>
            </p:cNvSpPr>
            <p:nvPr/>
          </p:nvSpPr>
          <p:spPr bwMode="auto">
            <a:xfrm>
              <a:off x="4364" y="294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0329" name="Text Box 9"/>
            <p:cNvSpPr txBox="1">
              <a:spLocks noChangeArrowheads="1"/>
            </p:cNvSpPr>
            <p:nvPr/>
          </p:nvSpPr>
          <p:spPr bwMode="auto">
            <a:xfrm>
              <a:off x="764" y="3182"/>
              <a:ext cx="72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600" b="1">
                  <a:cs typeface="Times New Roman" pitchFamily="18" charset="0"/>
                </a:rPr>
                <a:t>400nm</a:t>
              </a:r>
            </a:p>
          </p:txBody>
        </p:sp>
        <p:sp>
          <p:nvSpPr>
            <p:cNvPr id="440330" name="Text Box 10"/>
            <p:cNvSpPr txBox="1">
              <a:spLocks noChangeArrowheads="1"/>
            </p:cNvSpPr>
            <p:nvPr/>
          </p:nvSpPr>
          <p:spPr bwMode="auto">
            <a:xfrm>
              <a:off x="3470" y="3294"/>
              <a:ext cx="61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600" b="1">
                  <a:cs typeface="Times New Roman" pitchFamily="18" charset="0"/>
                </a:rPr>
                <a:t>700nm</a:t>
              </a:r>
            </a:p>
          </p:txBody>
        </p:sp>
        <p:sp>
          <p:nvSpPr>
            <p:cNvPr id="440331" name="Text Box 11"/>
            <p:cNvSpPr txBox="1">
              <a:spLocks noChangeArrowheads="1"/>
            </p:cNvSpPr>
            <p:nvPr/>
          </p:nvSpPr>
          <p:spPr bwMode="auto">
            <a:xfrm>
              <a:off x="620" y="2768"/>
              <a:ext cx="624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 dirty="0">
                  <a:cs typeface="Times New Roman" pitchFamily="18" charset="0"/>
                </a:rPr>
                <a:t>紫外光</a:t>
              </a:r>
            </a:p>
          </p:txBody>
        </p:sp>
        <p:sp>
          <p:nvSpPr>
            <p:cNvPr id="440332" name="Text Box 12"/>
            <p:cNvSpPr txBox="1">
              <a:spLocks noChangeArrowheads="1"/>
            </p:cNvSpPr>
            <p:nvPr/>
          </p:nvSpPr>
          <p:spPr bwMode="auto">
            <a:xfrm>
              <a:off x="4364" y="2768"/>
              <a:ext cx="720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 dirty="0">
                  <a:cs typeface="Times New Roman" pitchFamily="18" charset="0"/>
                </a:rPr>
                <a:t>红外光</a:t>
              </a:r>
            </a:p>
          </p:txBody>
        </p:sp>
        <p:sp>
          <p:nvSpPr>
            <p:cNvPr id="440333" name="Text Box 13"/>
            <p:cNvSpPr txBox="1">
              <a:spLocks noChangeArrowheads="1"/>
            </p:cNvSpPr>
            <p:nvPr/>
          </p:nvSpPr>
          <p:spPr bwMode="auto">
            <a:xfrm>
              <a:off x="1845" y="3614"/>
              <a:ext cx="225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0" dirty="0">
                  <a:cs typeface="Times New Roman" pitchFamily="18" charset="0"/>
                </a:rPr>
                <a:t>可见光区</a:t>
              </a:r>
            </a:p>
          </p:txBody>
        </p:sp>
        <p:sp>
          <p:nvSpPr>
            <p:cNvPr id="440334" name="AutoShape 14"/>
            <p:cNvSpPr>
              <a:spLocks noChangeArrowheads="1"/>
            </p:cNvSpPr>
            <p:nvPr/>
          </p:nvSpPr>
          <p:spPr bwMode="auto">
            <a:xfrm>
              <a:off x="3692" y="299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ja-JP" altLang="en-US">
                <a:solidFill>
                  <a:srgbClr val="FF0000"/>
                </a:solidFill>
                <a:cs typeface="Times New Roman" pitchFamily="18" charset="0"/>
              </a:endParaRPr>
            </a:p>
          </p:txBody>
        </p:sp>
        <p:sp>
          <p:nvSpPr>
            <p:cNvPr id="440335" name="AutoShape 15"/>
            <p:cNvSpPr>
              <a:spLocks noChangeArrowheads="1"/>
            </p:cNvSpPr>
            <p:nvPr/>
          </p:nvSpPr>
          <p:spPr bwMode="auto">
            <a:xfrm>
              <a:off x="2348" y="2990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rgbClr val="00CC00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0336" name="Text Box 16"/>
            <p:cNvSpPr txBox="1">
              <a:spLocks noChangeArrowheads="1"/>
            </p:cNvSpPr>
            <p:nvPr/>
          </p:nvSpPr>
          <p:spPr bwMode="auto">
            <a:xfrm>
              <a:off x="2300" y="3374"/>
              <a:ext cx="76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600" b="1">
                  <a:cs typeface="Times New Roman" pitchFamily="18" charset="0"/>
                </a:rPr>
                <a:t>546.1nm</a:t>
              </a:r>
            </a:p>
          </p:txBody>
        </p:sp>
        <p:sp>
          <p:nvSpPr>
            <p:cNvPr id="440337" name="AutoShape 17"/>
            <p:cNvSpPr>
              <a:spLocks noChangeArrowheads="1"/>
            </p:cNvSpPr>
            <p:nvPr/>
          </p:nvSpPr>
          <p:spPr bwMode="auto">
            <a:xfrm>
              <a:off x="1724" y="2990"/>
              <a:ext cx="96" cy="432"/>
            </a:xfrm>
            <a:prstGeom prst="downArrow">
              <a:avLst>
                <a:gd name="adj1" fmla="val 50000"/>
                <a:gd name="adj2" fmla="val 112500"/>
              </a:avLst>
            </a:prstGeom>
            <a:solidFill>
              <a:srgbClr val="0033CC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0338" name="Text Box 18"/>
            <p:cNvSpPr txBox="1">
              <a:spLocks noChangeArrowheads="1"/>
            </p:cNvSpPr>
            <p:nvPr/>
          </p:nvSpPr>
          <p:spPr bwMode="auto">
            <a:xfrm>
              <a:off x="1383" y="3470"/>
              <a:ext cx="77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600" b="1">
                  <a:cs typeface="Times New Roman" pitchFamily="18" charset="0"/>
                </a:rPr>
                <a:t>435.8nm</a:t>
              </a:r>
            </a:p>
          </p:txBody>
        </p:sp>
        <p:sp>
          <p:nvSpPr>
            <p:cNvPr id="440339" name="Text Box 19"/>
            <p:cNvSpPr txBox="1">
              <a:spLocks noChangeArrowheads="1"/>
            </p:cNvSpPr>
            <p:nvPr/>
          </p:nvSpPr>
          <p:spPr bwMode="auto">
            <a:xfrm>
              <a:off x="4316" y="3278"/>
              <a:ext cx="67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600" b="1">
                  <a:cs typeface="Times New Roman" pitchFamily="18" charset="0"/>
                </a:rPr>
                <a:t>780nm</a:t>
              </a:r>
            </a:p>
          </p:txBody>
        </p:sp>
      </p:grpSp>
      <p:sp>
        <p:nvSpPr>
          <p:cNvPr id="440340" name="Rectangle 20"/>
          <p:cNvSpPr>
            <a:spLocks noChangeArrowheads="1"/>
          </p:cNvSpPr>
          <p:nvPr/>
        </p:nvSpPr>
        <p:spPr bwMode="auto">
          <a:xfrm>
            <a:off x="0" y="260350"/>
            <a:ext cx="9144000" cy="100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4400" dirty="0" smtClean="0">
                <a:cs typeface="Times New Roman" pitchFamily="18" charset="0"/>
              </a:rPr>
              <a:t>色彩的分布</a:t>
            </a:r>
            <a:endParaRPr lang="zh-CN" altLang="en-US" sz="3600" dirty="0"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23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818" y="501148"/>
            <a:ext cx="7416800" cy="863600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RGB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色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系基本概念 </a:t>
            </a:r>
            <a:endParaRPr lang="zh-CN" altLang="en-US" sz="32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454" y="2035843"/>
            <a:ext cx="7483977" cy="3281363"/>
          </a:xfrm>
          <a:ln w="38100" cmpd="dbl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CIE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规定了以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700nm(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红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546.1nm (</a:t>
            </a:r>
            <a:r>
              <a:rPr lang="zh-CN" altLang="en-US" b="1" dirty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绿</a:t>
            </a:r>
            <a:r>
              <a:rPr lang="en-US" altLang="zh-CN" dirty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435.8nm (</a:t>
            </a:r>
            <a:r>
              <a:rPr lang="zh-CN" altLang="en-US" b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蓝</a:t>
            </a:r>
            <a:r>
              <a:rPr lang="en-US" altLang="zh-CN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三个色光为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三基色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。又称为物理三基色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。可以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过选用这三基色按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不同比例混合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而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成其它颜色。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6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2" name="Text Box 4"/>
          <p:cNvSpPr txBox="1">
            <a:spLocks noChangeArrowheads="1"/>
          </p:cNvSpPr>
          <p:nvPr/>
        </p:nvSpPr>
        <p:spPr bwMode="auto">
          <a:xfrm>
            <a:off x="391883" y="797153"/>
            <a:ext cx="8752117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It is only after years of preparation that the young artist should touch </a:t>
            </a:r>
            <a:r>
              <a:rPr lang="en-US" altLang="zh-CN" sz="3200" dirty="0">
                <a:solidFill>
                  <a:srgbClr val="0000FF"/>
                </a:solidFill>
                <a:ea typeface="宋体" pitchFamily="2" charset="-122"/>
              </a:rPr>
              <a:t>color</a:t>
            </a:r>
            <a:r>
              <a:rPr lang="en-US" altLang="zh-CN" sz="3200" b="0" dirty="0">
                <a:ea typeface="宋体" pitchFamily="2" charset="-122"/>
              </a:rPr>
              <a:t> </a:t>
            </a:r>
            <a:r>
              <a:rPr lang="en-US" altLang="zh-CN" sz="3200" b="0" dirty="0">
                <a:ea typeface="宋体" pitchFamily="2" charset="-122"/>
                <a:cs typeface="Times New Roman" pitchFamily="18" charset="0"/>
              </a:rPr>
              <a:t>–</a:t>
            </a:r>
            <a:r>
              <a:rPr lang="en-US" altLang="zh-CN" sz="3200" b="0" dirty="0">
                <a:ea typeface="宋体" pitchFamily="2" charset="-122"/>
              </a:rPr>
              <a:t> not color used descriptively, that is , but as a means of personal expression.</a:t>
            </a:r>
          </a:p>
          <a:p>
            <a:pPr algn="l"/>
            <a:r>
              <a:rPr lang="en-US" altLang="zh-CN" sz="3200" b="0" dirty="0">
                <a:ea typeface="宋体" pitchFamily="2" charset="-122"/>
              </a:rPr>
              <a:t>                </a:t>
            </a:r>
            <a:r>
              <a:rPr lang="en-US" altLang="zh-CN" sz="3200" b="0" dirty="0" smtClean="0">
                <a:ea typeface="宋体" pitchFamily="2" charset="-122"/>
              </a:rPr>
              <a:t>                                       </a:t>
            </a:r>
            <a:r>
              <a:rPr lang="en-US" altLang="zh-CN" sz="3200" b="0" i="1" dirty="0">
                <a:ea typeface="宋体" pitchFamily="2" charset="-122"/>
              </a:rPr>
              <a:t>Henri Matisse</a:t>
            </a:r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290285" y="3837668"/>
            <a:ext cx="885371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For along time I limited myself to </a:t>
            </a:r>
            <a:r>
              <a:rPr lang="en-US" altLang="zh-CN" sz="3200" dirty="0">
                <a:solidFill>
                  <a:srgbClr val="0000FF"/>
                </a:solidFill>
                <a:ea typeface="宋体" pitchFamily="2" charset="-122"/>
              </a:rPr>
              <a:t>one color </a:t>
            </a:r>
            <a:r>
              <a:rPr lang="en-US" altLang="zh-CN" sz="3200" b="0" dirty="0">
                <a:ea typeface="宋体" pitchFamily="2" charset="-122"/>
              </a:rPr>
              <a:t>– as a form of discipline.</a:t>
            </a:r>
            <a:endParaRPr lang="en-US" altLang="zh-CN" sz="3200" b="0" dirty="0">
              <a:ea typeface="宋体" pitchFamily="2" charset="-122"/>
              <a:cs typeface="Times New Roman" pitchFamily="18" charset="0"/>
            </a:endParaRPr>
          </a:p>
          <a:p>
            <a:pPr algn="l"/>
            <a:r>
              <a:rPr lang="en-US" altLang="zh-CN" sz="3200" b="0" i="1" dirty="0" smtClean="0">
                <a:ea typeface="宋体" pitchFamily="2" charset="-122"/>
                <a:cs typeface="Times New Roman" pitchFamily="18" charset="0"/>
              </a:rPr>
              <a:t>                                                         Pablo </a:t>
            </a:r>
            <a:r>
              <a:rPr lang="en-US" altLang="zh-CN" sz="3200" b="0" i="1" dirty="0">
                <a:ea typeface="宋体" pitchFamily="2" charset="-122"/>
                <a:cs typeface="Times New Roman" pitchFamily="18" charset="0"/>
              </a:rPr>
              <a:t>Picasso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1" name="Rectangle 3"/>
          <p:cNvSpPr>
            <a:spLocks noChangeArrowheads="1"/>
          </p:cNvSpPr>
          <p:nvPr/>
        </p:nvSpPr>
        <p:spPr bwMode="auto">
          <a:xfrm>
            <a:off x="5292725" y="4941888"/>
            <a:ext cx="647700" cy="722312"/>
          </a:xfrm>
          <a:prstGeom prst="rect">
            <a:avLst/>
          </a:prstGeom>
          <a:solidFill>
            <a:srgbClr val="C8327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cs typeface="Times New Roman" pitchFamily="18" charset="0"/>
            </a:endParaRPr>
          </a:p>
        </p:txBody>
      </p:sp>
      <p:sp>
        <p:nvSpPr>
          <p:cNvPr id="447492" name="Line 4"/>
          <p:cNvSpPr>
            <a:spLocks noChangeShapeType="1"/>
          </p:cNvSpPr>
          <p:nvPr/>
        </p:nvSpPr>
        <p:spPr bwMode="auto">
          <a:xfrm>
            <a:off x="4284663" y="5300663"/>
            <a:ext cx="503237" cy="0"/>
          </a:xfrm>
          <a:prstGeom prst="line">
            <a:avLst/>
          </a:prstGeom>
          <a:noFill/>
          <a:ln w="76200" cmpd="tri">
            <a:solidFill>
              <a:srgbClr val="003366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cs typeface="Times New Roman" pitchFamily="18" charset="0"/>
            </a:endParaRPr>
          </a:p>
        </p:txBody>
      </p:sp>
      <p:sp>
        <p:nvSpPr>
          <p:cNvPr id="447493" name="Text Box 5"/>
          <p:cNvSpPr txBox="1">
            <a:spLocks noChangeArrowheads="1"/>
          </p:cNvSpPr>
          <p:nvPr/>
        </p:nvSpPr>
        <p:spPr bwMode="auto">
          <a:xfrm>
            <a:off x="2259013" y="4508500"/>
            <a:ext cx="1152525" cy="466725"/>
          </a:xfrm>
          <a:prstGeom prst="rect">
            <a:avLst/>
          </a:prstGeom>
          <a:solidFill>
            <a:srgbClr val="C80000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chemeClr val="bg1"/>
                </a:solidFill>
                <a:cs typeface="Times New Roman" pitchFamily="18" charset="0"/>
              </a:rPr>
              <a:t>R:200</a:t>
            </a:r>
          </a:p>
        </p:txBody>
      </p:sp>
      <p:sp>
        <p:nvSpPr>
          <p:cNvPr id="447494" name="Text Box 6"/>
          <p:cNvSpPr txBox="1">
            <a:spLocks noChangeArrowheads="1"/>
          </p:cNvSpPr>
          <p:nvPr/>
        </p:nvSpPr>
        <p:spPr bwMode="auto">
          <a:xfrm>
            <a:off x="2239963" y="5084763"/>
            <a:ext cx="1152525" cy="466725"/>
          </a:xfrm>
          <a:prstGeom prst="rect">
            <a:avLst/>
          </a:prstGeom>
          <a:solidFill>
            <a:srgbClr val="003200"/>
          </a:solidFill>
          <a:ln w="9525">
            <a:solidFill>
              <a:srgbClr val="00CC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chemeClr val="bg1"/>
                </a:solidFill>
                <a:cs typeface="Times New Roman" pitchFamily="18" charset="0"/>
              </a:rPr>
              <a:t> G:50</a:t>
            </a:r>
          </a:p>
        </p:txBody>
      </p:sp>
      <p:sp>
        <p:nvSpPr>
          <p:cNvPr id="447495" name="Text Box 7"/>
          <p:cNvSpPr txBox="1">
            <a:spLocks noChangeArrowheads="1"/>
          </p:cNvSpPr>
          <p:nvPr/>
        </p:nvSpPr>
        <p:spPr bwMode="auto">
          <a:xfrm>
            <a:off x="2268538" y="5661025"/>
            <a:ext cx="1152525" cy="466725"/>
          </a:xfrm>
          <a:prstGeom prst="rect">
            <a:avLst/>
          </a:prstGeom>
          <a:solidFill>
            <a:srgbClr val="000078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chemeClr val="bg1"/>
                </a:solidFill>
                <a:cs typeface="Times New Roman" pitchFamily="18" charset="0"/>
              </a:rPr>
              <a:t>B:120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971550" y="1844675"/>
            <a:ext cx="5256213" cy="2417763"/>
            <a:chOff x="612" y="1207"/>
            <a:chExt cx="3311" cy="1523"/>
          </a:xfrm>
        </p:grpSpPr>
        <p:sp>
          <p:nvSpPr>
            <p:cNvPr id="447497" name="Line 9"/>
            <p:cNvSpPr>
              <a:spLocks noChangeShapeType="1"/>
            </p:cNvSpPr>
            <p:nvPr/>
          </p:nvSpPr>
          <p:spPr bwMode="auto">
            <a:xfrm>
              <a:off x="1645" y="1654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498" name="Line 10"/>
            <p:cNvSpPr>
              <a:spLocks noChangeShapeType="1"/>
            </p:cNvSpPr>
            <p:nvPr/>
          </p:nvSpPr>
          <p:spPr bwMode="auto">
            <a:xfrm>
              <a:off x="1645" y="165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499" name="Line 11"/>
            <p:cNvSpPr>
              <a:spLocks noChangeShapeType="1"/>
            </p:cNvSpPr>
            <p:nvPr/>
          </p:nvSpPr>
          <p:spPr bwMode="auto">
            <a:xfrm>
              <a:off x="1645" y="2518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0" name="Line 12"/>
            <p:cNvSpPr>
              <a:spLocks noChangeShapeType="1"/>
            </p:cNvSpPr>
            <p:nvPr/>
          </p:nvSpPr>
          <p:spPr bwMode="auto">
            <a:xfrm>
              <a:off x="2557" y="165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1" name="Line 13"/>
            <p:cNvSpPr>
              <a:spLocks noChangeShapeType="1"/>
            </p:cNvSpPr>
            <p:nvPr/>
          </p:nvSpPr>
          <p:spPr bwMode="auto">
            <a:xfrm flipV="1">
              <a:off x="1645" y="2326"/>
              <a:ext cx="288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2" name="Line 14"/>
            <p:cNvSpPr>
              <a:spLocks noChangeShapeType="1"/>
            </p:cNvSpPr>
            <p:nvPr/>
          </p:nvSpPr>
          <p:spPr bwMode="auto">
            <a:xfrm flipV="1">
              <a:off x="2557" y="146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3" name="Line 15"/>
            <p:cNvSpPr>
              <a:spLocks noChangeShapeType="1"/>
            </p:cNvSpPr>
            <p:nvPr/>
          </p:nvSpPr>
          <p:spPr bwMode="auto">
            <a:xfrm flipV="1">
              <a:off x="1645" y="146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4" name="Line 16"/>
            <p:cNvSpPr>
              <a:spLocks noChangeShapeType="1"/>
            </p:cNvSpPr>
            <p:nvPr/>
          </p:nvSpPr>
          <p:spPr bwMode="auto">
            <a:xfrm flipV="1">
              <a:off x="2557" y="2326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5" name="Line 17"/>
            <p:cNvSpPr>
              <a:spLocks noChangeShapeType="1"/>
            </p:cNvSpPr>
            <p:nvPr/>
          </p:nvSpPr>
          <p:spPr bwMode="auto">
            <a:xfrm>
              <a:off x="1933" y="1462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6" name="Line 18"/>
            <p:cNvSpPr>
              <a:spLocks noChangeShapeType="1"/>
            </p:cNvSpPr>
            <p:nvPr/>
          </p:nvSpPr>
          <p:spPr bwMode="auto">
            <a:xfrm>
              <a:off x="1933" y="2326"/>
              <a:ext cx="91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7" name="Line 19"/>
            <p:cNvSpPr>
              <a:spLocks noChangeShapeType="1"/>
            </p:cNvSpPr>
            <p:nvPr/>
          </p:nvSpPr>
          <p:spPr bwMode="auto">
            <a:xfrm>
              <a:off x="1933" y="1462"/>
              <a:ext cx="0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8" name="Line 20"/>
            <p:cNvSpPr>
              <a:spLocks noChangeShapeType="1"/>
            </p:cNvSpPr>
            <p:nvPr/>
          </p:nvSpPr>
          <p:spPr bwMode="auto">
            <a:xfrm>
              <a:off x="2845" y="1462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09" name="Line 21"/>
            <p:cNvSpPr>
              <a:spLocks noChangeShapeType="1"/>
            </p:cNvSpPr>
            <p:nvPr/>
          </p:nvSpPr>
          <p:spPr bwMode="auto">
            <a:xfrm flipV="1">
              <a:off x="1933" y="1654"/>
              <a:ext cx="62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10" name="Text Box 22"/>
            <p:cNvSpPr txBox="1">
              <a:spLocks noChangeArrowheads="1"/>
            </p:cNvSpPr>
            <p:nvPr/>
          </p:nvSpPr>
          <p:spPr bwMode="auto">
            <a:xfrm>
              <a:off x="2413" y="2518"/>
              <a:ext cx="105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600" b="1">
                  <a:solidFill>
                    <a:srgbClr val="FF6600"/>
                  </a:solidFill>
                  <a:cs typeface="Times New Roman" pitchFamily="18" charset="0"/>
                </a:rPr>
                <a:t>黄</a:t>
              </a:r>
              <a:r>
                <a:rPr kumimoji="1" lang="en-US" altLang="zh-CN" sz="1600" b="1">
                  <a:solidFill>
                    <a:srgbClr val="FF6600"/>
                  </a:solidFill>
                  <a:cs typeface="Times New Roman" pitchFamily="18" charset="0"/>
                </a:rPr>
                <a:t>(255,255,0)</a:t>
              </a:r>
            </a:p>
          </p:txBody>
        </p:sp>
        <p:sp>
          <p:nvSpPr>
            <p:cNvPr id="447511" name="Text Box 23"/>
            <p:cNvSpPr txBox="1">
              <a:spLocks noChangeArrowheads="1"/>
            </p:cNvSpPr>
            <p:nvPr/>
          </p:nvSpPr>
          <p:spPr bwMode="auto">
            <a:xfrm>
              <a:off x="1978" y="2134"/>
              <a:ext cx="624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600" b="1">
                  <a:cs typeface="Times New Roman" pitchFamily="18" charset="0"/>
                </a:rPr>
                <a:t>黑</a:t>
              </a:r>
              <a:r>
                <a:rPr kumimoji="1" lang="en-US" altLang="zh-CN" sz="1600" b="1">
                  <a:cs typeface="Times New Roman" pitchFamily="18" charset="0"/>
                </a:rPr>
                <a:t>(0,0,0)</a:t>
              </a:r>
            </a:p>
          </p:txBody>
        </p:sp>
        <p:sp>
          <p:nvSpPr>
            <p:cNvPr id="447512" name="Text Box 24"/>
            <p:cNvSpPr txBox="1">
              <a:spLocks noChangeArrowheads="1"/>
            </p:cNvSpPr>
            <p:nvPr/>
          </p:nvSpPr>
          <p:spPr bwMode="auto">
            <a:xfrm>
              <a:off x="2893" y="2194"/>
              <a:ext cx="98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600" b="1">
                  <a:solidFill>
                    <a:srgbClr val="00CC00"/>
                  </a:solidFill>
                  <a:cs typeface="Times New Roman" pitchFamily="18" charset="0"/>
                </a:rPr>
                <a:t>绿</a:t>
              </a:r>
              <a:r>
                <a:rPr kumimoji="1" lang="en-US" altLang="zh-CN" sz="1600" b="1">
                  <a:solidFill>
                    <a:srgbClr val="00CC00"/>
                  </a:solidFill>
                  <a:cs typeface="Times New Roman" pitchFamily="18" charset="0"/>
                </a:rPr>
                <a:t>(0,255,0)</a:t>
              </a:r>
            </a:p>
          </p:txBody>
        </p:sp>
        <p:sp>
          <p:nvSpPr>
            <p:cNvPr id="447513" name="Text Box 25"/>
            <p:cNvSpPr txBox="1">
              <a:spLocks noChangeArrowheads="1"/>
            </p:cNvSpPr>
            <p:nvPr/>
          </p:nvSpPr>
          <p:spPr bwMode="auto">
            <a:xfrm>
              <a:off x="2893" y="1312"/>
              <a:ext cx="103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600" b="1">
                  <a:solidFill>
                    <a:schemeClr val="hlink"/>
                  </a:solidFill>
                  <a:cs typeface="Times New Roman" pitchFamily="18" charset="0"/>
                </a:rPr>
                <a:t>青</a:t>
              </a:r>
              <a:r>
                <a:rPr kumimoji="1" lang="en-US" altLang="zh-CN" sz="1600" b="1">
                  <a:solidFill>
                    <a:schemeClr val="hlink"/>
                  </a:solidFill>
                  <a:cs typeface="Times New Roman" pitchFamily="18" charset="0"/>
                </a:rPr>
                <a:t>(0,255,255)</a:t>
              </a:r>
            </a:p>
          </p:txBody>
        </p:sp>
        <p:sp>
          <p:nvSpPr>
            <p:cNvPr id="447514" name="Text Box 26"/>
            <p:cNvSpPr txBox="1">
              <a:spLocks noChangeArrowheads="1"/>
            </p:cNvSpPr>
            <p:nvPr/>
          </p:nvSpPr>
          <p:spPr bwMode="auto">
            <a:xfrm>
              <a:off x="1837" y="1207"/>
              <a:ext cx="86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600" b="1" dirty="0">
                  <a:solidFill>
                    <a:srgbClr val="0033CC"/>
                  </a:solidFill>
                  <a:cs typeface="Times New Roman" pitchFamily="18" charset="0"/>
                </a:rPr>
                <a:t>蓝</a:t>
              </a:r>
              <a:r>
                <a:rPr kumimoji="1" lang="en-US" altLang="zh-CN" sz="1600" b="1" dirty="0">
                  <a:solidFill>
                    <a:srgbClr val="0033CC"/>
                  </a:solidFill>
                  <a:cs typeface="Times New Roman" pitchFamily="18" charset="0"/>
                </a:rPr>
                <a:t>(0,0,255)</a:t>
              </a:r>
            </a:p>
          </p:txBody>
        </p:sp>
        <p:sp>
          <p:nvSpPr>
            <p:cNvPr id="447515" name="Text Box 27"/>
            <p:cNvSpPr txBox="1">
              <a:spLocks noChangeArrowheads="1"/>
            </p:cNvSpPr>
            <p:nvPr/>
          </p:nvSpPr>
          <p:spPr bwMode="auto">
            <a:xfrm>
              <a:off x="612" y="1515"/>
              <a:ext cx="101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600" b="1">
                  <a:solidFill>
                    <a:srgbClr val="FF00FF"/>
                  </a:solidFill>
                  <a:cs typeface="Times New Roman" pitchFamily="18" charset="0"/>
                </a:rPr>
                <a:t>品红</a:t>
              </a:r>
              <a:r>
                <a:rPr kumimoji="1" lang="en-US" altLang="zh-CN" sz="1600" b="1">
                  <a:solidFill>
                    <a:srgbClr val="FF00FF"/>
                  </a:solidFill>
                  <a:cs typeface="Times New Roman" pitchFamily="18" charset="0"/>
                </a:rPr>
                <a:t>(255,0,255)</a:t>
              </a:r>
            </a:p>
          </p:txBody>
        </p:sp>
        <p:sp>
          <p:nvSpPr>
            <p:cNvPr id="447516" name="Text Box 28"/>
            <p:cNvSpPr txBox="1">
              <a:spLocks noChangeArrowheads="1"/>
            </p:cNvSpPr>
            <p:nvPr/>
          </p:nvSpPr>
          <p:spPr bwMode="auto">
            <a:xfrm>
              <a:off x="2605" y="1564"/>
              <a:ext cx="1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600" b="1">
                  <a:cs typeface="Times New Roman" pitchFamily="18" charset="0"/>
                </a:rPr>
                <a:t>白</a:t>
              </a:r>
              <a:r>
                <a:rPr kumimoji="1" lang="en-US" altLang="zh-CN" sz="1600" b="1">
                  <a:cs typeface="Times New Roman" pitchFamily="18" charset="0"/>
                </a:rPr>
                <a:t>(255,255,255)</a:t>
              </a:r>
            </a:p>
          </p:txBody>
        </p:sp>
        <p:sp>
          <p:nvSpPr>
            <p:cNvPr id="447517" name="Text Box 29"/>
            <p:cNvSpPr txBox="1">
              <a:spLocks noChangeArrowheads="1"/>
            </p:cNvSpPr>
            <p:nvPr/>
          </p:nvSpPr>
          <p:spPr bwMode="auto">
            <a:xfrm>
              <a:off x="884" y="2377"/>
              <a:ext cx="89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600" b="1">
                  <a:solidFill>
                    <a:srgbClr val="FF0000"/>
                  </a:solidFill>
                  <a:cs typeface="Times New Roman" pitchFamily="18" charset="0"/>
                </a:rPr>
                <a:t>红</a:t>
              </a:r>
              <a:r>
                <a:rPr kumimoji="1" lang="en-US" altLang="zh-CN" sz="1600" b="1">
                  <a:solidFill>
                    <a:srgbClr val="FF0000"/>
                  </a:solidFill>
                  <a:cs typeface="Times New Roman" pitchFamily="18" charset="0"/>
                </a:rPr>
                <a:t>(255,0,0)</a:t>
              </a:r>
            </a:p>
          </p:txBody>
        </p:sp>
        <p:sp>
          <p:nvSpPr>
            <p:cNvPr id="447518" name="Oval 30"/>
            <p:cNvSpPr>
              <a:spLocks noChangeArrowheads="1"/>
            </p:cNvSpPr>
            <p:nvPr/>
          </p:nvSpPr>
          <p:spPr bwMode="auto">
            <a:xfrm>
              <a:off x="1610" y="2449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ja-JP" altLang="en-US">
                <a:solidFill>
                  <a:srgbClr val="FF0000"/>
                </a:solidFill>
                <a:cs typeface="Times New Roman" pitchFamily="18" charset="0"/>
              </a:endParaRPr>
            </a:p>
          </p:txBody>
        </p:sp>
        <p:sp>
          <p:nvSpPr>
            <p:cNvPr id="447519" name="Oval 31"/>
            <p:cNvSpPr>
              <a:spLocks noChangeArrowheads="1"/>
            </p:cNvSpPr>
            <p:nvPr/>
          </p:nvSpPr>
          <p:spPr bwMode="auto">
            <a:xfrm>
              <a:off x="1610" y="1587"/>
              <a:ext cx="91" cy="91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20" name="Oval 32"/>
            <p:cNvSpPr>
              <a:spLocks noChangeArrowheads="1"/>
            </p:cNvSpPr>
            <p:nvPr/>
          </p:nvSpPr>
          <p:spPr bwMode="auto">
            <a:xfrm>
              <a:off x="1882" y="1406"/>
              <a:ext cx="91" cy="91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21" name="Oval 33"/>
            <p:cNvSpPr>
              <a:spLocks noChangeArrowheads="1"/>
            </p:cNvSpPr>
            <p:nvPr/>
          </p:nvSpPr>
          <p:spPr bwMode="auto">
            <a:xfrm>
              <a:off x="2517" y="2449"/>
              <a:ext cx="91" cy="91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22" name="Oval 34"/>
            <p:cNvSpPr>
              <a:spLocks noChangeArrowheads="1"/>
            </p:cNvSpPr>
            <p:nvPr/>
          </p:nvSpPr>
          <p:spPr bwMode="auto">
            <a:xfrm>
              <a:off x="2789" y="2268"/>
              <a:ext cx="91" cy="91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23" name="Oval 35"/>
            <p:cNvSpPr>
              <a:spLocks noChangeArrowheads="1"/>
            </p:cNvSpPr>
            <p:nvPr/>
          </p:nvSpPr>
          <p:spPr bwMode="auto">
            <a:xfrm>
              <a:off x="1901" y="2268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24" name="Oval 36"/>
            <p:cNvSpPr>
              <a:spLocks noChangeArrowheads="1"/>
            </p:cNvSpPr>
            <p:nvPr/>
          </p:nvSpPr>
          <p:spPr bwMode="auto">
            <a:xfrm>
              <a:off x="2789" y="1406"/>
              <a:ext cx="91" cy="91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447525" name="Oval 37"/>
            <p:cNvSpPr>
              <a:spLocks noChangeArrowheads="1"/>
            </p:cNvSpPr>
            <p:nvPr/>
          </p:nvSpPr>
          <p:spPr bwMode="auto">
            <a:xfrm>
              <a:off x="2517" y="1605"/>
              <a:ext cx="91" cy="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</p:grpSp>
      <p:sp>
        <p:nvSpPr>
          <p:cNvPr id="447526" name="Rectangle 38"/>
          <p:cNvSpPr>
            <a:spLocks noChangeArrowheads="1"/>
          </p:cNvSpPr>
          <p:nvPr/>
        </p:nvSpPr>
        <p:spPr bwMode="auto">
          <a:xfrm>
            <a:off x="1187450" y="333375"/>
            <a:ext cx="74168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sz="4400" b="0" dirty="0">
                <a:cs typeface="Times New Roman" pitchFamily="18" charset="0"/>
              </a:rPr>
              <a:t>RGB</a:t>
            </a:r>
            <a:r>
              <a:rPr lang="zh-CN" altLang="en-US" sz="4400" dirty="0">
                <a:cs typeface="Times New Roman" pitchFamily="18" charset="0"/>
              </a:rPr>
              <a:t>色</a:t>
            </a:r>
            <a:r>
              <a:rPr lang="zh-CN" altLang="en-US" sz="4400" dirty="0" smtClean="0">
                <a:cs typeface="Times New Roman" pitchFamily="18" charset="0"/>
              </a:rPr>
              <a:t>系颜色</a:t>
            </a:r>
            <a:r>
              <a:rPr lang="zh-CN" altLang="en-US" sz="4400" dirty="0">
                <a:cs typeface="Times New Roman" pitchFamily="18" charset="0"/>
              </a:rPr>
              <a:t>构成</a:t>
            </a:r>
          </a:p>
        </p:txBody>
      </p:sp>
      <p:pic>
        <p:nvPicPr>
          <p:cNvPr id="447533" name="Picture 45" descr="未命名1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300788" y="2060575"/>
            <a:ext cx="2116137" cy="1870075"/>
          </a:xfrm>
          <a:noFill/>
          <a:ln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4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7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7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4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491" grpId="0" animBg="1"/>
      <p:bldP spid="447492" grpId="0" animBg="1"/>
      <p:bldP spid="447493" grpId="0" animBg="1"/>
      <p:bldP spid="447494" grpId="0" animBg="1"/>
      <p:bldP spid="44749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8" name="Text Box 6"/>
          <p:cNvSpPr txBox="1">
            <a:spLocks noChangeArrowheads="1"/>
          </p:cNvSpPr>
          <p:nvPr/>
        </p:nvSpPr>
        <p:spPr bwMode="auto">
          <a:xfrm>
            <a:off x="1901044" y="273384"/>
            <a:ext cx="567495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b="0" dirty="0" smtClean="0">
                <a:ea typeface="PMingLiU" pitchFamily="18" charset="-120"/>
                <a:cs typeface="Times New Roman" pitchFamily="18" charset="0"/>
              </a:rPr>
              <a:t> </a:t>
            </a:r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RGB Model</a:t>
            </a:r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  RGB</a:t>
            </a:r>
            <a:r>
              <a:rPr lang="zh-CN" altLang="en-US" sz="4400" dirty="0">
                <a:latin typeface="+mn-ea"/>
              </a:rPr>
              <a:t>模型</a:t>
            </a:r>
            <a:endParaRPr lang="zh-TW" altLang="en-US" sz="4400" dirty="0">
              <a:latin typeface="+mn-ea"/>
            </a:endParaRPr>
          </a:p>
        </p:txBody>
      </p:sp>
      <p:grpSp>
        <p:nvGrpSpPr>
          <p:cNvPr id="284685" name="Group 13"/>
          <p:cNvGrpSpPr>
            <a:grpSpLocks/>
          </p:cNvGrpSpPr>
          <p:nvPr/>
        </p:nvGrpSpPr>
        <p:grpSpPr bwMode="auto">
          <a:xfrm>
            <a:off x="14288" y="1244600"/>
            <a:ext cx="6357937" cy="4340225"/>
            <a:chOff x="171" y="1063"/>
            <a:chExt cx="4005" cy="2734"/>
          </a:xfrm>
        </p:grpSpPr>
        <p:pic>
          <p:nvPicPr>
            <p:cNvPr id="28467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37202"/>
            <a:stretch>
              <a:fillRect/>
            </a:stretch>
          </p:blipFill>
          <p:spPr bwMode="auto">
            <a:xfrm>
              <a:off x="1077" y="1135"/>
              <a:ext cx="3099" cy="2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468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 r="80489" b="53018"/>
            <a:stretch>
              <a:fillRect/>
            </a:stretch>
          </p:blipFill>
          <p:spPr bwMode="auto">
            <a:xfrm>
              <a:off x="171" y="1063"/>
              <a:ext cx="949" cy="1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84682" name="Text Box 10"/>
          <p:cNvSpPr txBox="1">
            <a:spLocks noChangeArrowheads="1"/>
          </p:cNvSpPr>
          <p:nvPr/>
        </p:nvSpPr>
        <p:spPr bwMode="auto">
          <a:xfrm>
            <a:off x="3714750" y="1249363"/>
            <a:ext cx="5764213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b="0" dirty="0">
                <a:ea typeface="宋体" pitchFamily="2" charset="-122"/>
              </a:rPr>
              <a:t>The number of bits used to represent each   pixel in RGB space is called the pixel </a:t>
            </a:r>
          </a:p>
          <a:p>
            <a:pPr algn="l"/>
            <a:r>
              <a:rPr lang="en-US" altLang="zh-CN" b="0" dirty="0">
                <a:ea typeface="宋体" pitchFamily="2" charset="-122"/>
              </a:rPr>
              <a:t>               depth. The term  </a:t>
            </a:r>
            <a:r>
              <a:rPr lang="en-US" altLang="zh-CN" dirty="0">
                <a:solidFill>
                  <a:srgbClr val="0000CC"/>
                </a:solidFill>
                <a:ea typeface="宋体" pitchFamily="2" charset="-122"/>
              </a:rPr>
              <a:t>full-color image</a:t>
            </a:r>
          </a:p>
          <a:p>
            <a:pPr algn="l"/>
            <a:r>
              <a:rPr lang="en-US" altLang="zh-CN" b="0" dirty="0">
                <a:ea typeface="宋体" pitchFamily="2" charset="-122"/>
              </a:rPr>
              <a:t>                                    is used to denote a </a:t>
            </a:r>
          </a:p>
          <a:p>
            <a:pPr algn="l"/>
            <a:r>
              <a:rPr lang="en-US" altLang="zh-CN" b="0" dirty="0">
                <a:ea typeface="宋体" pitchFamily="2" charset="-122"/>
              </a:rPr>
              <a:t>                                   </a:t>
            </a:r>
            <a:r>
              <a:rPr lang="en-US" altLang="zh-CN" dirty="0">
                <a:solidFill>
                  <a:srgbClr val="0000CC"/>
                </a:solidFill>
                <a:ea typeface="宋体" pitchFamily="2" charset="-122"/>
              </a:rPr>
              <a:t>24-bit</a:t>
            </a:r>
            <a:r>
              <a:rPr lang="en-US" altLang="zh-CN" b="0" dirty="0">
                <a:ea typeface="宋体" pitchFamily="2" charset="-122"/>
              </a:rPr>
              <a:t> color image. </a:t>
            </a:r>
          </a:p>
          <a:p>
            <a:pPr algn="l"/>
            <a:r>
              <a:rPr lang="en-US" altLang="zh-CN" b="0" dirty="0">
                <a:ea typeface="宋体" pitchFamily="2" charset="-122"/>
              </a:rPr>
              <a:t>                                 </a:t>
            </a:r>
            <a:r>
              <a:rPr lang="en-US" altLang="zh-CN" dirty="0" smtClean="0">
                <a:solidFill>
                  <a:srgbClr val="0000CC"/>
                </a:solidFill>
                <a:ea typeface="宋体" pitchFamily="2" charset="-122"/>
              </a:rPr>
              <a:t>The </a:t>
            </a:r>
            <a:r>
              <a:rPr lang="en-US" altLang="zh-CN" dirty="0">
                <a:solidFill>
                  <a:srgbClr val="0000CC"/>
                </a:solidFill>
                <a:ea typeface="宋体" pitchFamily="2" charset="-122"/>
              </a:rPr>
              <a:t>total number of</a:t>
            </a:r>
          </a:p>
          <a:p>
            <a:pPr algn="l"/>
            <a:r>
              <a:rPr lang="en-US" altLang="zh-CN" dirty="0">
                <a:solidFill>
                  <a:srgbClr val="0000CC"/>
                </a:solidFill>
                <a:ea typeface="宋体" pitchFamily="2" charset="-122"/>
              </a:rPr>
              <a:t>                                  </a:t>
            </a:r>
            <a:r>
              <a:rPr lang="en-US" altLang="zh-CN" dirty="0" smtClean="0">
                <a:solidFill>
                  <a:srgbClr val="0000CC"/>
                </a:solidFill>
                <a:ea typeface="宋体" pitchFamily="2" charset="-122"/>
              </a:rPr>
              <a:t>colors </a:t>
            </a:r>
            <a:r>
              <a:rPr lang="en-US" altLang="zh-CN" dirty="0">
                <a:solidFill>
                  <a:srgbClr val="0000CC"/>
                </a:solidFill>
                <a:ea typeface="宋体" pitchFamily="2" charset="-122"/>
              </a:rPr>
              <a:t>in RGB is </a:t>
            </a:r>
            <a:r>
              <a:rPr lang="en-US" altLang="zh-CN" dirty="0" smtClean="0">
                <a:solidFill>
                  <a:srgbClr val="0000CC"/>
                </a:solidFill>
                <a:ea typeface="宋体" pitchFamily="2" charset="-122"/>
              </a:rPr>
              <a:t>?.</a:t>
            </a:r>
            <a:endParaRPr lang="en-US" altLang="zh-CN" baseline="30000" dirty="0">
              <a:solidFill>
                <a:srgbClr val="0000CC"/>
              </a:solidFill>
              <a:ea typeface="宋体" pitchFamily="2" charset="-122"/>
            </a:endParaRPr>
          </a:p>
        </p:txBody>
      </p:sp>
      <p:graphicFrame>
        <p:nvGraphicFramePr>
          <p:cNvPr id="284683" name="Object 11"/>
          <p:cNvGraphicFramePr>
            <a:graphicFrameLocks noChangeAspect="1"/>
          </p:cNvGraphicFramePr>
          <p:nvPr/>
        </p:nvGraphicFramePr>
        <p:xfrm>
          <a:off x="0" y="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52" name="Equation" r:id="rId4" imgW="2743517" imgH="4267517" progId="Equation.DSMT4">
                  <p:embed/>
                </p:oleObj>
              </mc:Choice>
              <mc:Fallback>
                <p:oleObj name="Equation" r:id="rId4" imgW="2743517" imgH="4267517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4686" name="Rectangle 14"/>
          <p:cNvSpPr>
            <a:spLocks noChangeArrowheads="1"/>
          </p:cNvSpPr>
          <p:nvPr/>
        </p:nvSpPr>
        <p:spPr bwMode="auto">
          <a:xfrm>
            <a:off x="327025" y="5241925"/>
            <a:ext cx="881697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/>
            <a:r>
              <a:rPr lang="zh-CN" altLang="en-US" sz="2000" b="0" dirty="0">
                <a:ea typeface="宋体" pitchFamily="2" charset="-122"/>
              </a:rPr>
              <a:t>在</a:t>
            </a:r>
            <a:r>
              <a:rPr lang="en-US" altLang="zh-CN" sz="2000" b="0" dirty="0">
                <a:ea typeface="宋体" pitchFamily="2" charset="-122"/>
              </a:rPr>
              <a:t>RGB</a:t>
            </a:r>
            <a:r>
              <a:rPr lang="zh-CN" altLang="en-US" sz="2000" b="0" dirty="0">
                <a:ea typeface="宋体" pitchFamily="2" charset="-122"/>
              </a:rPr>
              <a:t>空间，用以表示</a:t>
            </a:r>
            <a:r>
              <a:rPr lang="zh-CN" altLang="en-US" sz="2000" dirty="0">
                <a:solidFill>
                  <a:srgbClr val="0000FF"/>
                </a:solidFill>
                <a:ea typeface="宋体" pitchFamily="2" charset="-122"/>
              </a:rPr>
              <a:t>每一像素的比特数</a:t>
            </a:r>
            <a:r>
              <a:rPr lang="zh-CN" altLang="en-US" sz="2000" b="0" dirty="0">
                <a:ea typeface="宋体" pitchFamily="2" charset="-122"/>
              </a:rPr>
              <a:t>叫做</a:t>
            </a:r>
            <a:r>
              <a:rPr lang="zh-CN" altLang="en-US" sz="2000" dirty="0">
                <a:solidFill>
                  <a:srgbClr val="0000CC"/>
                </a:solidFill>
                <a:ea typeface="宋体" pitchFamily="2" charset="-122"/>
              </a:rPr>
              <a:t>像素深度</a:t>
            </a:r>
            <a:r>
              <a:rPr lang="zh-CN" altLang="en-US" sz="2000" b="0" dirty="0">
                <a:ea typeface="宋体" pitchFamily="2" charset="-122"/>
              </a:rPr>
              <a:t>。考虑</a:t>
            </a:r>
            <a:r>
              <a:rPr lang="en-US" altLang="zh-CN" sz="2000" b="0" dirty="0">
                <a:ea typeface="宋体" pitchFamily="2" charset="-122"/>
              </a:rPr>
              <a:t>RGB</a:t>
            </a:r>
            <a:r>
              <a:rPr lang="zh-CN" altLang="en-US" sz="2000" b="0" dirty="0">
                <a:ea typeface="宋体" pitchFamily="2" charset="-122"/>
              </a:rPr>
              <a:t>图像，其中每一幅红、绿、蓝图像都是一幅</a:t>
            </a:r>
            <a:r>
              <a:rPr lang="en-US" altLang="zh-CN" sz="2000" b="0" dirty="0">
                <a:ea typeface="宋体" pitchFamily="2" charset="-122"/>
              </a:rPr>
              <a:t>8</a:t>
            </a:r>
            <a:r>
              <a:rPr lang="zh-CN" altLang="en-US" sz="2000" b="0" dirty="0">
                <a:ea typeface="宋体" pitchFamily="2" charset="-122"/>
              </a:rPr>
              <a:t>比特图像，在这种条件下，每一个</a:t>
            </a:r>
            <a:r>
              <a:rPr lang="en-US" altLang="zh-CN" sz="2000" b="0" dirty="0">
                <a:ea typeface="宋体" pitchFamily="2" charset="-122"/>
              </a:rPr>
              <a:t>RGB</a:t>
            </a:r>
            <a:r>
              <a:rPr lang="zh-CN" altLang="en-US" sz="2000" b="0" dirty="0">
                <a:ea typeface="宋体" pitchFamily="2" charset="-122"/>
              </a:rPr>
              <a:t>彩色像素</a:t>
            </a:r>
            <a:r>
              <a:rPr lang="en-US" altLang="zh-CN" sz="2000" b="0" dirty="0">
                <a:ea typeface="宋体" pitchFamily="2" charset="-122"/>
              </a:rPr>
              <a:t>[(R</a:t>
            </a:r>
            <a:r>
              <a:rPr lang="zh-CN" altLang="en-US" sz="2000" b="0" dirty="0">
                <a:ea typeface="宋体" pitchFamily="2" charset="-122"/>
              </a:rPr>
              <a:t>，</a:t>
            </a:r>
            <a:r>
              <a:rPr lang="en-US" altLang="zh-CN" sz="2000" b="0" dirty="0">
                <a:ea typeface="宋体" pitchFamily="2" charset="-122"/>
              </a:rPr>
              <a:t>G</a:t>
            </a:r>
            <a:r>
              <a:rPr lang="zh-CN" altLang="en-US" sz="2000" b="0" dirty="0">
                <a:ea typeface="宋体" pitchFamily="2" charset="-122"/>
              </a:rPr>
              <a:t>，</a:t>
            </a:r>
            <a:r>
              <a:rPr lang="en-US" altLang="zh-CN" sz="2000" b="0" dirty="0">
                <a:ea typeface="宋体" pitchFamily="2" charset="-122"/>
              </a:rPr>
              <a:t>B)</a:t>
            </a:r>
            <a:r>
              <a:rPr lang="zh-CN" altLang="en-US" sz="2000" b="0" dirty="0">
                <a:ea typeface="宋体" pitchFamily="2" charset="-122"/>
              </a:rPr>
              <a:t>值</a:t>
            </a:r>
            <a:r>
              <a:rPr lang="en-US" altLang="zh-CN" sz="2000" b="0" dirty="0">
                <a:ea typeface="宋体" pitchFamily="2" charset="-122"/>
              </a:rPr>
              <a:t>3</a:t>
            </a:r>
            <a:r>
              <a:rPr lang="zh-CN" altLang="en-US" sz="2000" b="0" dirty="0">
                <a:ea typeface="宋体" pitchFamily="2" charset="-122"/>
              </a:rPr>
              <a:t>个一组</a:t>
            </a:r>
            <a:r>
              <a:rPr lang="en-US" altLang="zh-CN" sz="2000" b="0" dirty="0">
                <a:ea typeface="宋体" pitchFamily="2" charset="-122"/>
              </a:rPr>
              <a:t>]</a:t>
            </a:r>
            <a:r>
              <a:rPr lang="zh-CN" altLang="en-US" sz="2000" b="0" dirty="0">
                <a:ea typeface="宋体" pitchFamily="2" charset="-122"/>
              </a:rPr>
              <a:t>称为有</a:t>
            </a:r>
            <a:r>
              <a:rPr lang="en-US" altLang="zh-CN" sz="2000" b="0" dirty="0">
                <a:ea typeface="宋体" pitchFamily="2" charset="-122"/>
              </a:rPr>
              <a:t>24</a:t>
            </a:r>
            <a:r>
              <a:rPr lang="zh-CN" altLang="en-US" sz="2000" b="0" dirty="0">
                <a:ea typeface="宋体" pitchFamily="2" charset="-122"/>
              </a:rPr>
              <a:t>比特深度</a:t>
            </a:r>
            <a:r>
              <a:rPr lang="en-US" altLang="zh-CN" sz="2000" b="0" dirty="0">
                <a:ea typeface="宋体" pitchFamily="2" charset="-122"/>
              </a:rPr>
              <a:t>(3</a:t>
            </a:r>
            <a:r>
              <a:rPr lang="zh-CN" altLang="en-US" sz="2000" b="0" dirty="0">
                <a:ea typeface="宋体" pitchFamily="2" charset="-122"/>
              </a:rPr>
              <a:t>个图像平面乘上每平面比特数</a:t>
            </a:r>
            <a:r>
              <a:rPr lang="en-US" altLang="zh-CN" sz="2000" b="0" dirty="0">
                <a:ea typeface="宋体" pitchFamily="2" charset="-122"/>
              </a:rPr>
              <a:t>)</a:t>
            </a:r>
            <a:r>
              <a:rPr lang="zh-CN" altLang="en-US" sz="2000" b="0" dirty="0">
                <a:ea typeface="宋体" pitchFamily="2" charset="-122"/>
              </a:rPr>
              <a:t>。</a:t>
            </a:r>
            <a:r>
              <a:rPr lang="zh-CN" altLang="en-US" sz="2000" dirty="0">
                <a:solidFill>
                  <a:srgbClr val="0000CC"/>
                </a:solidFill>
                <a:ea typeface="宋体" pitchFamily="2" charset="-122"/>
              </a:rPr>
              <a:t>全彩色图像</a:t>
            </a:r>
            <a:r>
              <a:rPr lang="zh-CN" altLang="en-US" sz="2000" b="0" dirty="0">
                <a:ea typeface="宋体" pitchFamily="2" charset="-122"/>
              </a:rPr>
              <a:t>常用来定义</a:t>
            </a:r>
            <a:r>
              <a:rPr lang="en-US" altLang="zh-CN" sz="2000" dirty="0">
                <a:solidFill>
                  <a:srgbClr val="0000FF"/>
                </a:solidFill>
                <a:ea typeface="宋体" pitchFamily="2" charset="-122"/>
              </a:rPr>
              <a:t>24</a:t>
            </a:r>
            <a:r>
              <a:rPr lang="zh-CN" altLang="en-US" sz="2000" dirty="0">
                <a:solidFill>
                  <a:srgbClr val="0000FF"/>
                </a:solidFill>
                <a:ea typeface="宋体" pitchFamily="2" charset="-122"/>
              </a:rPr>
              <a:t>比特</a:t>
            </a:r>
            <a:r>
              <a:rPr lang="zh-CN" altLang="en-US" sz="2000" b="0" dirty="0">
                <a:ea typeface="宋体" pitchFamily="2" charset="-122"/>
              </a:rPr>
              <a:t>的彩色图像</a:t>
            </a:r>
            <a:r>
              <a:rPr lang="zh-CN" altLang="en-US" sz="2000" b="0" dirty="0" smtClean="0">
                <a:ea typeface="宋体" pitchFamily="2" charset="-122"/>
              </a:rPr>
              <a:t>。</a:t>
            </a:r>
            <a:endParaRPr lang="en-US" altLang="zh-CN" sz="2000" b="0" dirty="0" smtClean="0">
              <a:ea typeface="宋体" pitchFamily="2" charset="-122"/>
            </a:endParaRPr>
          </a:p>
          <a:p>
            <a:pPr algn="l"/>
            <a:r>
              <a:rPr lang="zh-CN" altLang="en-US" sz="2000" dirty="0" smtClean="0">
                <a:solidFill>
                  <a:srgbClr val="0000FF"/>
                </a:solidFill>
                <a:ea typeface="宋体" pitchFamily="2" charset="-122"/>
              </a:rPr>
              <a:t>在</a:t>
            </a:r>
            <a:r>
              <a:rPr lang="en-US" altLang="zh-CN" sz="2000" dirty="0">
                <a:solidFill>
                  <a:srgbClr val="0000FF"/>
                </a:solidFill>
                <a:ea typeface="宋体" pitchFamily="2" charset="-122"/>
              </a:rPr>
              <a:t>24</a:t>
            </a:r>
            <a:r>
              <a:rPr lang="zh-CN" altLang="en-US" sz="2000" dirty="0">
                <a:solidFill>
                  <a:srgbClr val="0000FF"/>
                </a:solidFill>
                <a:ea typeface="宋体" pitchFamily="2" charset="-122"/>
              </a:rPr>
              <a:t>比特</a:t>
            </a:r>
            <a:r>
              <a:rPr lang="en-US" altLang="zh-CN" sz="2000" dirty="0">
                <a:solidFill>
                  <a:srgbClr val="0000FF"/>
                </a:solidFill>
                <a:ea typeface="宋体" pitchFamily="2" charset="-122"/>
              </a:rPr>
              <a:t>RGB</a:t>
            </a:r>
            <a:r>
              <a:rPr lang="zh-CN" altLang="en-US" sz="2000" dirty="0">
                <a:solidFill>
                  <a:srgbClr val="0000FF"/>
                </a:solidFill>
                <a:ea typeface="宋体" pitchFamily="2" charset="-122"/>
              </a:rPr>
              <a:t>图像中颜色总数</a:t>
            </a:r>
            <a:r>
              <a:rPr lang="zh-CN" altLang="en-US" sz="2000" dirty="0" smtClean="0">
                <a:solidFill>
                  <a:srgbClr val="0000FF"/>
                </a:solidFill>
                <a:ea typeface="宋体" pitchFamily="2" charset="-122"/>
              </a:rPr>
              <a:t>是</a:t>
            </a:r>
            <a:r>
              <a:rPr lang="en-US" altLang="zh-CN" sz="2000" dirty="0" smtClean="0">
                <a:solidFill>
                  <a:srgbClr val="0000FF"/>
                </a:solidFill>
                <a:ea typeface="宋体" pitchFamily="2" charset="-122"/>
              </a:rPr>
              <a:t>???</a:t>
            </a:r>
            <a:endParaRPr lang="en-US" altLang="zh-CN" sz="2000" dirty="0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8" name="Text Box 6"/>
          <p:cNvSpPr txBox="1">
            <a:spLocks noChangeArrowheads="1"/>
          </p:cNvSpPr>
          <p:nvPr/>
        </p:nvSpPr>
        <p:spPr bwMode="auto">
          <a:xfrm>
            <a:off x="1901044" y="273384"/>
            <a:ext cx="567495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b="0" dirty="0" smtClean="0">
                <a:ea typeface="PMingLiU" pitchFamily="18" charset="-120"/>
                <a:cs typeface="Times New Roman" pitchFamily="18" charset="0"/>
              </a:rPr>
              <a:t> </a:t>
            </a:r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RGB Model</a:t>
            </a:r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  RGB</a:t>
            </a:r>
            <a:r>
              <a:rPr lang="zh-CN" altLang="en-US" sz="4400" dirty="0">
                <a:latin typeface="+mn-ea"/>
              </a:rPr>
              <a:t>模型</a:t>
            </a:r>
            <a:endParaRPr lang="zh-TW" altLang="en-US" sz="4400" dirty="0">
              <a:latin typeface="+mn-ea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4288" y="1244600"/>
            <a:ext cx="6357937" cy="4340225"/>
            <a:chOff x="171" y="1063"/>
            <a:chExt cx="4005" cy="2734"/>
          </a:xfrm>
        </p:grpSpPr>
        <p:pic>
          <p:nvPicPr>
            <p:cNvPr id="28467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37202"/>
            <a:stretch>
              <a:fillRect/>
            </a:stretch>
          </p:blipFill>
          <p:spPr bwMode="auto">
            <a:xfrm>
              <a:off x="1077" y="1135"/>
              <a:ext cx="3099" cy="2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468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 r="80489" b="53018"/>
            <a:stretch>
              <a:fillRect/>
            </a:stretch>
          </p:blipFill>
          <p:spPr bwMode="auto">
            <a:xfrm>
              <a:off x="171" y="1063"/>
              <a:ext cx="949" cy="1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84682" name="Text Box 10"/>
          <p:cNvSpPr txBox="1">
            <a:spLocks noChangeArrowheads="1"/>
          </p:cNvSpPr>
          <p:nvPr/>
        </p:nvSpPr>
        <p:spPr bwMode="auto">
          <a:xfrm>
            <a:off x="3714750" y="1249363"/>
            <a:ext cx="5764213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b="0" dirty="0">
                <a:ea typeface="宋体" pitchFamily="2" charset="-122"/>
              </a:rPr>
              <a:t>The number of bits used to represent each   pixel in RGB space is called the pixel </a:t>
            </a:r>
          </a:p>
          <a:p>
            <a:pPr algn="l"/>
            <a:r>
              <a:rPr lang="en-US" altLang="zh-CN" b="0" dirty="0">
                <a:ea typeface="宋体" pitchFamily="2" charset="-122"/>
              </a:rPr>
              <a:t>               depth. The term  </a:t>
            </a:r>
            <a:r>
              <a:rPr lang="en-US" altLang="zh-CN" b="0" dirty="0">
                <a:solidFill>
                  <a:srgbClr val="0000CC"/>
                </a:solidFill>
                <a:ea typeface="宋体" pitchFamily="2" charset="-122"/>
              </a:rPr>
              <a:t>full-color image</a:t>
            </a:r>
          </a:p>
          <a:p>
            <a:pPr algn="l"/>
            <a:r>
              <a:rPr lang="en-US" altLang="zh-CN" b="0" dirty="0">
                <a:ea typeface="宋体" pitchFamily="2" charset="-122"/>
              </a:rPr>
              <a:t>                                    is used to denote a </a:t>
            </a:r>
          </a:p>
          <a:p>
            <a:pPr algn="l"/>
            <a:r>
              <a:rPr lang="en-US" altLang="zh-CN" b="0" dirty="0">
                <a:ea typeface="宋体" pitchFamily="2" charset="-122"/>
              </a:rPr>
              <a:t>                                   </a:t>
            </a:r>
            <a:r>
              <a:rPr lang="en-US" altLang="zh-CN" b="0" dirty="0">
                <a:solidFill>
                  <a:srgbClr val="0000CC"/>
                </a:solidFill>
                <a:ea typeface="宋体" pitchFamily="2" charset="-122"/>
              </a:rPr>
              <a:t>24-bit</a:t>
            </a:r>
            <a:r>
              <a:rPr lang="en-US" altLang="zh-CN" b="0" dirty="0">
                <a:ea typeface="宋体" pitchFamily="2" charset="-122"/>
              </a:rPr>
              <a:t> color image. </a:t>
            </a:r>
          </a:p>
          <a:p>
            <a:pPr algn="l"/>
            <a:r>
              <a:rPr lang="en-US" altLang="zh-CN" b="0" dirty="0">
                <a:ea typeface="宋体" pitchFamily="2" charset="-122"/>
              </a:rPr>
              <a:t>                                 </a:t>
            </a:r>
            <a:r>
              <a:rPr lang="en-US" altLang="zh-CN" b="0" dirty="0" smtClean="0">
                <a:solidFill>
                  <a:srgbClr val="0000CC"/>
                </a:solidFill>
                <a:ea typeface="宋体" pitchFamily="2" charset="-122"/>
              </a:rPr>
              <a:t>The </a:t>
            </a:r>
            <a:r>
              <a:rPr lang="en-US" altLang="zh-CN" b="0" dirty="0">
                <a:solidFill>
                  <a:srgbClr val="0000CC"/>
                </a:solidFill>
                <a:ea typeface="宋体" pitchFamily="2" charset="-122"/>
              </a:rPr>
              <a:t>total number of</a:t>
            </a:r>
          </a:p>
          <a:p>
            <a:pPr algn="l"/>
            <a:r>
              <a:rPr lang="en-US" altLang="zh-CN" b="0" dirty="0">
                <a:solidFill>
                  <a:srgbClr val="0000CC"/>
                </a:solidFill>
                <a:ea typeface="宋体" pitchFamily="2" charset="-122"/>
              </a:rPr>
              <a:t>                                  </a:t>
            </a:r>
            <a:r>
              <a:rPr lang="en-US" altLang="zh-CN" b="0" dirty="0" smtClean="0">
                <a:solidFill>
                  <a:srgbClr val="0000CC"/>
                </a:solidFill>
                <a:ea typeface="宋体" pitchFamily="2" charset="-122"/>
              </a:rPr>
              <a:t>colors </a:t>
            </a:r>
            <a:r>
              <a:rPr lang="en-US" altLang="zh-CN" b="0" dirty="0">
                <a:solidFill>
                  <a:srgbClr val="0000CC"/>
                </a:solidFill>
                <a:ea typeface="宋体" pitchFamily="2" charset="-122"/>
              </a:rPr>
              <a:t>in RGB is </a:t>
            </a:r>
            <a:r>
              <a:rPr lang="en-US" altLang="zh-CN" b="0" dirty="0" smtClean="0">
                <a:solidFill>
                  <a:srgbClr val="0000CC"/>
                </a:solidFill>
                <a:ea typeface="宋体" pitchFamily="2" charset="-122"/>
              </a:rPr>
              <a:t>?.</a:t>
            </a:r>
            <a:endParaRPr lang="en-US" altLang="zh-CN" b="0" baseline="30000" dirty="0">
              <a:solidFill>
                <a:srgbClr val="0000CC"/>
              </a:solidFill>
              <a:ea typeface="宋体" pitchFamily="2" charset="-122"/>
            </a:endParaRPr>
          </a:p>
        </p:txBody>
      </p:sp>
      <p:graphicFrame>
        <p:nvGraphicFramePr>
          <p:cNvPr id="284683" name="Object 11"/>
          <p:cNvGraphicFramePr>
            <a:graphicFrameLocks noChangeAspect="1"/>
          </p:cNvGraphicFramePr>
          <p:nvPr/>
        </p:nvGraphicFramePr>
        <p:xfrm>
          <a:off x="0" y="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43" name="Equation" r:id="rId4" imgW="2743517" imgH="4267517" progId="Equation.DSMT4">
                  <p:embed/>
                </p:oleObj>
              </mc:Choice>
              <mc:Fallback>
                <p:oleObj name="Equation" r:id="rId4" imgW="2743517" imgH="4267517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4686" name="Rectangle 14"/>
          <p:cNvSpPr>
            <a:spLocks noChangeArrowheads="1"/>
          </p:cNvSpPr>
          <p:nvPr/>
        </p:nvSpPr>
        <p:spPr bwMode="auto">
          <a:xfrm>
            <a:off x="327025" y="5241925"/>
            <a:ext cx="881697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/>
            <a:r>
              <a:rPr lang="zh-CN" altLang="en-US" sz="2000" b="0" dirty="0">
                <a:ea typeface="宋体" pitchFamily="2" charset="-122"/>
              </a:rPr>
              <a:t>在</a:t>
            </a:r>
            <a:r>
              <a:rPr lang="en-US" altLang="zh-CN" sz="2000" b="0" dirty="0">
                <a:ea typeface="宋体" pitchFamily="2" charset="-122"/>
              </a:rPr>
              <a:t>RGB</a:t>
            </a:r>
            <a:r>
              <a:rPr lang="zh-CN" altLang="en-US" sz="2000" b="0" dirty="0">
                <a:ea typeface="宋体" pitchFamily="2" charset="-122"/>
              </a:rPr>
              <a:t>空间，用以表示每一像素的比特数叫做</a:t>
            </a:r>
            <a:r>
              <a:rPr lang="zh-CN" altLang="en-US" sz="2000" dirty="0">
                <a:solidFill>
                  <a:srgbClr val="0000CC"/>
                </a:solidFill>
                <a:ea typeface="宋体" pitchFamily="2" charset="-122"/>
              </a:rPr>
              <a:t>像素深度</a:t>
            </a:r>
            <a:r>
              <a:rPr lang="zh-CN" altLang="en-US" sz="2000" b="0" dirty="0">
                <a:ea typeface="宋体" pitchFamily="2" charset="-122"/>
              </a:rPr>
              <a:t>。考虑</a:t>
            </a:r>
            <a:r>
              <a:rPr lang="en-US" altLang="zh-CN" sz="2000" b="0" dirty="0">
                <a:ea typeface="宋体" pitchFamily="2" charset="-122"/>
              </a:rPr>
              <a:t>RGB</a:t>
            </a:r>
            <a:r>
              <a:rPr lang="zh-CN" altLang="en-US" sz="2000" b="0" dirty="0">
                <a:ea typeface="宋体" pitchFamily="2" charset="-122"/>
              </a:rPr>
              <a:t>图像，其中每一幅红、绿、蓝图像都是一幅</a:t>
            </a:r>
            <a:r>
              <a:rPr lang="en-US" altLang="zh-CN" sz="2000" b="0" dirty="0">
                <a:ea typeface="宋体" pitchFamily="2" charset="-122"/>
              </a:rPr>
              <a:t>8</a:t>
            </a:r>
            <a:r>
              <a:rPr lang="zh-CN" altLang="en-US" sz="2000" b="0" dirty="0">
                <a:ea typeface="宋体" pitchFamily="2" charset="-122"/>
              </a:rPr>
              <a:t>比特图像，在这种条件下，每一个</a:t>
            </a:r>
            <a:r>
              <a:rPr lang="en-US" altLang="zh-CN" sz="2000" b="0" dirty="0">
                <a:ea typeface="宋体" pitchFamily="2" charset="-122"/>
              </a:rPr>
              <a:t>RGB</a:t>
            </a:r>
            <a:r>
              <a:rPr lang="zh-CN" altLang="en-US" sz="2000" b="0" dirty="0">
                <a:ea typeface="宋体" pitchFamily="2" charset="-122"/>
              </a:rPr>
              <a:t>彩色像素</a:t>
            </a:r>
            <a:r>
              <a:rPr lang="en-US" altLang="zh-CN" sz="2000" b="0" dirty="0">
                <a:ea typeface="宋体" pitchFamily="2" charset="-122"/>
              </a:rPr>
              <a:t>[(R</a:t>
            </a:r>
            <a:r>
              <a:rPr lang="zh-CN" altLang="en-US" sz="2000" b="0" dirty="0">
                <a:ea typeface="宋体" pitchFamily="2" charset="-122"/>
              </a:rPr>
              <a:t>，</a:t>
            </a:r>
            <a:r>
              <a:rPr lang="en-US" altLang="zh-CN" sz="2000" b="0" dirty="0">
                <a:ea typeface="宋体" pitchFamily="2" charset="-122"/>
              </a:rPr>
              <a:t>G</a:t>
            </a:r>
            <a:r>
              <a:rPr lang="zh-CN" altLang="en-US" sz="2000" b="0" dirty="0">
                <a:ea typeface="宋体" pitchFamily="2" charset="-122"/>
              </a:rPr>
              <a:t>，</a:t>
            </a:r>
            <a:r>
              <a:rPr lang="en-US" altLang="zh-CN" sz="2000" b="0" dirty="0">
                <a:ea typeface="宋体" pitchFamily="2" charset="-122"/>
              </a:rPr>
              <a:t>B)</a:t>
            </a:r>
            <a:r>
              <a:rPr lang="zh-CN" altLang="en-US" sz="2000" b="0" dirty="0">
                <a:ea typeface="宋体" pitchFamily="2" charset="-122"/>
              </a:rPr>
              <a:t>值</a:t>
            </a:r>
            <a:r>
              <a:rPr lang="en-US" altLang="zh-CN" sz="2000" b="0" dirty="0">
                <a:ea typeface="宋体" pitchFamily="2" charset="-122"/>
              </a:rPr>
              <a:t>3</a:t>
            </a:r>
            <a:r>
              <a:rPr lang="zh-CN" altLang="en-US" sz="2000" b="0" dirty="0">
                <a:ea typeface="宋体" pitchFamily="2" charset="-122"/>
              </a:rPr>
              <a:t>个一组</a:t>
            </a:r>
            <a:r>
              <a:rPr lang="en-US" altLang="zh-CN" sz="2000" b="0" dirty="0">
                <a:ea typeface="宋体" pitchFamily="2" charset="-122"/>
              </a:rPr>
              <a:t>]</a:t>
            </a:r>
            <a:r>
              <a:rPr lang="zh-CN" altLang="en-US" sz="2000" b="0" dirty="0">
                <a:ea typeface="宋体" pitchFamily="2" charset="-122"/>
              </a:rPr>
              <a:t>称为有</a:t>
            </a:r>
            <a:r>
              <a:rPr lang="en-US" altLang="zh-CN" sz="2000" b="0" dirty="0">
                <a:ea typeface="宋体" pitchFamily="2" charset="-122"/>
              </a:rPr>
              <a:t>24</a:t>
            </a:r>
            <a:r>
              <a:rPr lang="zh-CN" altLang="en-US" sz="2000" b="0" dirty="0">
                <a:ea typeface="宋体" pitchFamily="2" charset="-122"/>
              </a:rPr>
              <a:t>比特深度</a:t>
            </a:r>
            <a:r>
              <a:rPr lang="en-US" altLang="zh-CN" sz="2000" b="0" dirty="0">
                <a:ea typeface="宋体" pitchFamily="2" charset="-122"/>
              </a:rPr>
              <a:t>(3</a:t>
            </a:r>
            <a:r>
              <a:rPr lang="zh-CN" altLang="en-US" sz="2000" b="0" dirty="0">
                <a:ea typeface="宋体" pitchFamily="2" charset="-122"/>
              </a:rPr>
              <a:t>个图像平面乘上每平面比特数</a:t>
            </a:r>
            <a:r>
              <a:rPr lang="en-US" altLang="zh-CN" sz="2000" b="0" dirty="0">
                <a:ea typeface="宋体" pitchFamily="2" charset="-122"/>
              </a:rPr>
              <a:t>)</a:t>
            </a:r>
            <a:r>
              <a:rPr lang="zh-CN" altLang="en-US" sz="2000" b="0" dirty="0">
                <a:ea typeface="宋体" pitchFamily="2" charset="-122"/>
              </a:rPr>
              <a:t>。</a:t>
            </a:r>
            <a:r>
              <a:rPr lang="zh-CN" altLang="en-US" sz="2000" dirty="0">
                <a:solidFill>
                  <a:srgbClr val="0000CC"/>
                </a:solidFill>
                <a:ea typeface="宋体" pitchFamily="2" charset="-122"/>
              </a:rPr>
              <a:t>全彩色图像</a:t>
            </a:r>
            <a:r>
              <a:rPr lang="zh-CN" altLang="en-US" sz="2000" b="0" dirty="0">
                <a:ea typeface="宋体" pitchFamily="2" charset="-122"/>
              </a:rPr>
              <a:t>常用来定义</a:t>
            </a:r>
            <a:r>
              <a:rPr lang="en-US" altLang="zh-CN" sz="2000" b="0" dirty="0">
                <a:ea typeface="宋体" pitchFamily="2" charset="-122"/>
              </a:rPr>
              <a:t>24</a:t>
            </a:r>
            <a:r>
              <a:rPr lang="zh-CN" altLang="en-US" sz="2000" b="0" dirty="0">
                <a:ea typeface="宋体" pitchFamily="2" charset="-122"/>
              </a:rPr>
              <a:t>比特的彩色图像。</a:t>
            </a:r>
            <a:r>
              <a:rPr lang="zh-CN" altLang="en-US" sz="2000" b="0" dirty="0">
                <a:solidFill>
                  <a:srgbClr val="0000CC"/>
                </a:solidFill>
                <a:ea typeface="宋体" pitchFamily="2" charset="-122"/>
              </a:rPr>
              <a:t>在</a:t>
            </a:r>
            <a:r>
              <a:rPr lang="en-US" altLang="zh-CN" sz="2000" b="0" dirty="0">
                <a:solidFill>
                  <a:srgbClr val="0000CC"/>
                </a:solidFill>
                <a:ea typeface="宋体" pitchFamily="2" charset="-122"/>
              </a:rPr>
              <a:t>24</a:t>
            </a:r>
            <a:r>
              <a:rPr lang="zh-CN" altLang="en-US" sz="2000" b="0" dirty="0">
                <a:solidFill>
                  <a:srgbClr val="0000CC"/>
                </a:solidFill>
                <a:ea typeface="宋体" pitchFamily="2" charset="-122"/>
              </a:rPr>
              <a:t>比特</a:t>
            </a:r>
            <a:r>
              <a:rPr lang="en-US" altLang="zh-CN" sz="2000" b="0" dirty="0">
                <a:solidFill>
                  <a:srgbClr val="0000CC"/>
                </a:solidFill>
                <a:ea typeface="宋体" pitchFamily="2" charset="-122"/>
              </a:rPr>
              <a:t>RGB</a:t>
            </a:r>
            <a:r>
              <a:rPr lang="zh-CN" altLang="en-US" sz="2000" b="0" dirty="0">
                <a:solidFill>
                  <a:srgbClr val="0000CC"/>
                </a:solidFill>
                <a:ea typeface="宋体" pitchFamily="2" charset="-122"/>
              </a:rPr>
              <a:t>图像中颜色总数</a:t>
            </a:r>
            <a:r>
              <a:rPr lang="zh-CN" altLang="en-US" sz="2000" b="0" dirty="0" smtClean="0">
                <a:solidFill>
                  <a:srgbClr val="0000CC"/>
                </a:solidFill>
                <a:ea typeface="宋体" pitchFamily="2" charset="-122"/>
              </a:rPr>
              <a:t>是</a:t>
            </a:r>
            <a:r>
              <a:rPr lang="en-US" altLang="zh-CN" sz="2000" b="0" dirty="0" smtClean="0">
                <a:solidFill>
                  <a:srgbClr val="0000FF"/>
                </a:solidFill>
                <a:ea typeface="宋体" pitchFamily="2" charset="-122"/>
              </a:rPr>
              <a:t>???(2</a:t>
            </a:r>
            <a:r>
              <a:rPr lang="en-US" altLang="zh-CN" sz="2000" b="0" baseline="30000" dirty="0" smtClean="0">
                <a:solidFill>
                  <a:srgbClr val="0000FF"/>
                </a:solidFill>
                <a:ea typeface="宋体" pitchFamily="2" charset="-122"/>
              </a:rPr>
              <a:t>8</a:t>
            </a:r>
            <a:r>
              <a:rPr lang="en-US" altLang="zh-CN" sz="2000" b="0" dirty="0" smtClean="0">
                <a:solidFill>
                  <a:srgbClr val="0000FF"/>
                </a:solidFill>
                <a:ea typeface="宋体" pitchFamily="2" charset="-122"/>
              </a:rPr>
              <a:t>)</a:t>
            </a:r>
            <a:r>
              <a:rPr lang="en-US" altLang="zh-CN" sz="2000" b="0" baseline="30000" dirty="0" smtClean="0">
                <a:solidFill>
                  <a:srgbClr val="0000FF"/>
                </a:solidFill>
                <a:ea typeface="宋体" pitchFamily="2" charset="-122"/>
              </a:rPr>
              <a:t>3</a:t>
            </a:r>
            <a:r>
              <a:rPr lang="en-US" altLang="zh-CN" sz="2000" b="0" dirty="0" smtClean="0">
                <a:solidFill>
                  <a:srgbClr val="0000FF"/>
                </a:solidFill>
                <a:ea typeface="宋体" pitchFamily="2" charset="-122"/>
              </a:rPr>
              <a:t>=16777216</a:t>
            </a:r>
            <a:endParaRPr lang="en-US" altLang="zh-CN" sz="2000" b="0" dirty="0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5" name="Picture 3"/>
          <p:cNvPicPr>
            <a:picLocks noChangeAspect="1" noChangeArrowheads="1"/>
          </p:cNvPicPr>
          <p:nvPr/>
        </p:nvPicPr>
        <p:blipFill>
          <a:blip r:embed="rId2" cstate="print"/>
          <a:srcRect r="10835"/>
          <a:stretch>
            <a:fillRect/>
          </a:stretch>
        </p:blipFill>
        <p:spPr bwMode="auto">
          <a:xfrm>
            <a:off x="2609599" y="2277478"/>
            <a:ext cx="78771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2757" name="Text Box 5"/>
          <p:cNvSpPr txBox="1">
            <a:spLocks noChangeArrowheads="1"/>
          </p:cNvSpPr>
          <p:nvPr/>
        </p:nvSpPr>
        <p:spPr bwMode="auto">
          <a:xfrm>
            <a:off x="373063" y="1677988"/>
            <a:ext cx="4438844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A question: what plane is </a:t>
            </a:r>
          </a:p>
          <a:p>
            <a:pPr algn="l"/>
            <a:r>
              <a:rPr lang="en-US" altLang="zh-CN" sz="3200" b="0" dirty="0">
                <a:ea typeface="宋体" pitchFamily="2" charset="-122"/>
              </a:rPr>
              <a:t>the (R, 127, B) </a:t>
            </a:r>
            <a:endParaRPr lang="en-US" altLang="zh-CN" sz="3200" b="0" dirty="0" smtClean="0">
              <a:ea typeface="宋体" pitchFamily="2" charset="-122"/>
            </a:endParaRPr>
          </a:p>
          <a:p>
            <a:pPr algn="l"/>
            <a:r>
              <a:rPr lang="en-US" altLang="zh-CN" sz="3200" b="0" dirty="0" smtClean="0">
                <a:ea typeface="宋体" pitchFamily="2" charset="-122"/>
              </a:rPr>
              <a:t>(</a:t>
            </a:r>
            <a:r>
              <a:rPr lang="en-US" altLang="zh-CN" sz="3200" b="0" dirty="0">
                <a:ea typeface="宋体" pitchFamily="2" charset="-122"/>
              </a:rPr>
              <a:t>R, B = 0, 1, </a:t>
            </a:r>
            <a:r>
              <a:rPr lang="en-US" altLang="zh-CN" sz="3200" b="0" dirty="0" smtClean="0">
                <a:ea typeface="宋体" pitchFamily="2" charset="-122"/>
              </a:rPr>
              <a:t>…, </a:t>
            </a:r>
            <a:r>
              <a:rPr lang="en-US" altLang="zh-CN" sz="3200" b="0" dirty="0">
                <a:ea typeface="宋体" pitchFamily="2" charset="-122"/>
              </a:rPr>
              <a:t>255 </a:t>
            </a:r>
            <a:r>
              <a:rPr lang="en-US" altLang="zh-CN" sz="3200" b="0" dirty="0" smtClean="0">
                <a:ea typeface="宋体" pitchFamily="2" charset="-122"/>
              </a:rPr>
              <a:t>)</a:t>
            </a:r>
            <a:endParaRPr lang="en-US" altLang="zh-CN" sz="3200" b="0" dirty="0">
              <a:ea typeface="宋体" pitchFamily="2" charset="-122"/>
            </a:endParaRPr>
          </a:p>
          <a:p>
            <a:pPr algn="l"/>
            <a:endParaRPr lang="en-US" altLang="zh-CN" sz="3200" b="0" dirty="0">
              <a:ea typeface="宋体" pitchFamily="2" charset="-122"/>
            </a:endParaRPr>
          </a:p>
          <a:p>
            <a:pPr algn="l"/>
            <a:r>
              <a:rPr lang="en-US" altLang="zh-CN" sz="3200" dirty="0">
                <a:solidFill>
                  <a:srgbClr val="0000CC"/>
                </a:solidFill>
                <a:ea typeface="宋体" pitchFamily="2" charset="-122"/>
              </a:rPr>
              <a:t>(</a:t>
            </a:r>
            <a:r>
              <a:rPr lang="en-US" altLang="zh-CN" sz="3200" b="0" dirty="0">
                <a:solidFill>
                  <a:srgbClr val="0000CC"/>
                </a:solidFill>
                <a:ea typeface="宋体" pitchFamily="2" charset="-122"/>
              </a:rPr>
              <a:t>R, 127, B</a:t>
            </a:r>
            <a:r>
              <a:rPr lang="en-US" altLang="zh-CN" sz="3200" dirty="0" smtClean="0">
                <a:solidFill>
                  <a:srgbClr val="0000CC"/>
                </a:solidFill>
                <a:ea typeface="宋体" pitchFamily="2" charset="-122"/>
              </a:rPr>
              <a:t>)</a:t>
            </a:r>
          </a:p>
          <a:p>
            <a:pPr algn="l"/>
            <a:r>
              <a:rPr lang="en-US" altLang="zh-CN" sz="3200" dirty="0" smtClean="0">
                <a:solidFill>
                  <a:srgbClr val="0000CC"/>
                </a:solidFill>
                <a:ea typeface="宋体" pitchFamily="2" charset="-122"/>
              </a:rPr>
              <a:t> </a:t>
            </a:r>
            <a:r>
              <a:rPr lang="en-US" altLang="zh-CN" sz="3200" dirty="0">
                <a:solidFill>
                  <a:srgbClr val="0000CC"/>
                </a:solidFill>
                <a:ea typeface="宋体" pitchFamily="2" charset="-122"/>
              </a:rPr>
              <a:t>(</a:t>
            </a:r>
            <a:r>
              <a:rPr lang="en-US" altLang="zh-CN" sz="3200" b="0" dirty="0">
                <a:solidFill>
                  <a:srgbClr val="0000CC"/>
                </a:solidFill>
                <a:ea typeface="宋体" pitchFamily="2" charset="-122"/>
              </a:rPr>
              <a:t>R, B = 0, 1, </a:t>
            </a:r>
            <a:r>
              <a:rPr lang="en-US" altLang="zh-CN" sz="3200" b="0" dirty="0" smtClean="0">
                <a:solidFill>
                  <a:srgbClr val="0000CC"/>
                </a:solidFill>
                <a:ea typeface="宋体" pitchFamily="2" charset="-122"/>
              </a:rPr>
              <a:t>…, </a:t>
            </a:r>
            <a:r>
              <a:rPr lang="en-US" altLang="zh-CN" sz="3200" b="0" dirty="0">
                <a:solidFill>
                  <a:srgbClr val="0000CC"/>
                </a:solidFill>
                <a:ea typeface="宋体" pitchFamily="2" charset="-122"/>
              </a:rPr>
              <a:t>255 </a:t>
            </a:r>
            <a:r>
              <a:rPr lang="en-US" altLang="zh-CN" sz="3200" dirty="0" smtClean="0">
                <a:solidFill>
                  <a:srgbClr val="0000CC"/>
                </a:solidFill>
                <a:ea typeface="宋体" pitchFamily="2" charset="-122"/>
              </a:rPr>
              <a:t>)</a:t>
            </a:r>
            <a:endParaRPr lang="en-US" altLang="zh-CN" sz="3200" dirty="0">
              <a:solidFill>
                <a:srgbClr val="0000CC"/>
              </a:solidFill>
              <a:ea typeface="宋体" pitchFamily="2" charset="-122"/>
            </a:endParaRPr>
          </a:p>
          <a:p>
            <a:pPr algn="l"/>
            <a:r>
              <a:rPr lang="zh-CN" altLang="en-US" sz="3200" dirty="0">
                <a:solidFill>
                  <a:srgbClr val="0000FF"/>
                </a:solidFill>
                <a:ea typeface="宋体" pitchFamily="2" charset="-122"/>
              </a:rPr>
              <a:t>是哪个</a:t>
            </a:r>
            <a:r>
              <a:rPr lang="zh-CN" altLang="en-US" sz="3200" dirty="0" smtClean="0">
                <a:solidFill>
                  <a:srgbClr val="0000FF"/>
                </a:solidFill>
                <a:ea typeface="宋体" pitchFamily="2" charset="-122"/>
              </a:rPr>
              <a:t>平面</a:t>
            </a:r>
            <a:r>
              <a:rPr lang="en-US" altLang="zh-CN" sz="3200" b="0" dirty="0" smtClean="0">
                <a:solidFill>
                  <a:srgbClr val="0000FF"/>
                </a:solidFill>
                <a:ea typeface="宋体" pitchFamily="2" charset="-122"/>
              </a:rPr>
              <a:t>???</a:t>
            </a:r>
            <a:endParaRPr lang="zh-CN" altLang="en-US" sz="3200" b="0" dirty="0">
              <a:solidFill>
                <a:srgbClr val="0000FF"/>
              </a:solidFill>
              <a:ea typeface="宋体" pitchFamily="2" charset="-12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901044" y="273384"/>
            <a:ext cx="567495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b="0" dirty="0" smtClean="0">
                <a:ea typeface="PMingLiU" pitchFamily="18" charset="-120"/>
                <a:cs typeface="Times New Roman" pitchFamily="18" charset="0"/>
              </a:rPr>
              <a:t> </a:t>
            </a:r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RGB Model</a:t>
            </a:r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  RGB</a:t>
            </a:r>
            <a:r>
              <a:rPr lang="zh-CN" altLang="en-US" sz="4400" dirty="0">
                <a:latin typeface="+mn-ea"/>
              </a:rPr>
              <a:t>模型</a:t>
            </a:r>
            <a:endParaRPr lang="zh-TW" altLang="en-US" sz="4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5" name="Picture 3"/>
          <p:cNvPicPr>
            <a:picLocks noChangeAspect="1" noChangeArrowheads="1"/>
          </p:cNvPicPr>
          <p:nvPr/>
        </p:nvPicPr>
        <p:blipFill>
          <a:blip r:embed="rId2" cstate="print"/>
          <a:srcRect r="10835"/>
          <a:stretch>
            <a:fillRect/>
          </a:stretch>
        </p:blipFill>
        <p:spPr bwMode="auto">
          <a:xfrm>
            <a:off x="2609599" y="2277478"/>
            <a:ext cx="78771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2757" name="Text Box 5"/>
          <p:cNvSpPr txBox="1">
            <a:spLocks noChangeArrowheads="1"/>
          </p:cNvSpPr>
          <p:nvPr/>
        </p:nvSpPr>
        <p:spPr bwMode="auto">
          <a:xfrm>
            <a:off x="373063" y="1677988"/>
            <a:ext cx="4438844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A question: what plane is </a:t>
            </a:r>
          </a:p>
          <a:p>
            <a:pPr algn="l"/>
            <a:r>
              <a:rPr lang="en-US" altLang="zh-CN" sz="3200" b="0" dirty="0">
                <a:ea typeface="宋体" pitchFamily="2" charset="-122"/>
              </a:rPr>
              <a:t>the (R, 127, B) </a:t>
            </a:r>
            <a:endParaRPr lang="en-US" altLang="zh-CN" sz="3200" b="0" dirty="0" smtClean="0">
              <a:ea typeface="宋体" pitchFamily="2" charset="-122"/>
            </a:endParaRPr>
          </a:p>
          <a:p>
            <a:pPr algn="l"/>
            <a:r>
              <a:rPr lang="en-US" altLang="zh-CN" sz="3200" b="0" dirty="0" smtClean="0">
                <a:ea typeface="宋体" pitchFamily="2" charset="-122"/>
              </a:rPr>
              <a:t>(</a:t>
            </a:r>
            <a:r>
              <a:rPr lang="en-US" altLang="zh-CN" sz="3200" b="0" dirty="0">
                <a:ea typeface="宋体" pitchFamily="2" charset="-122"/>
              </a:rPr>
              <a:t>R, B = 0, 1, </a:t>
            </a:r>
            <a:r>
              <a:rPr lang="en-US" altLang="zh-CN" sz="3200" b="0" dirty="0" smtClean="0">
                <a:ea typeface="宋体" pitchFamily="2" charset="-122"/>
              </a:rPr>
              <a:t>…, </a:t>
            </a:r>
            <a:r>
              <a:rPr lang="en-US" altLang="zh-CN" sz="3200" b="0" dirty="0">
                <a:ea typeface="宋体" pitchFamily="2" charset="-122"/>
              </a:rPr>
              <a:t>255 </a:t>
            </a:r>
            <a:r>
              <a:rPr lang="en-US" altLang="zh-CN" sz="3200" b="0" dirty="0" smtClean="0">
                <a:ea typeface="宋体" pitchFamily="2" charset="-122"/>
              </a:rPr>
              <a:t>)</a:t>
            </a:r>
            <a:endParaRPr lang="en-US" altLang="zh-CN" sz="3200" b="0" dirty="0">
              <a:ea typeface="宋体" pitchFamily="2" charset="-122"/>
            </a:endParaRPr>
          </a:p>
          <a:p>
            <a:pPr algn="l"/>
            <a:endParaRPr lang="en-US" altLang="zh-CN" sz="3200" b="0" dirty="0">
              <a:ea typeface="宋体" pitchFamily="2" charset="-122"/>
            </a:endParaRPr>
          </a:p>
          <a:p>
            <a:pPr algn="l"/>
            <a:r>
              <a:rPr lang="en-US" altLang="zh-CN" sz="3200" dirty="0">
                <a:solidFill>
                  <a:srgbClr val="0000CC"/>
                </a:solidFill>
                <a:ea typeface="宋体" pitchFamily="2" charset="-122"/>
              </a:rPr>
              <a:t>(</a:t>
            </a:r>
            <a:r>
              <a:rPr lang="en-US" altLang="zh-CN" sz="3200" b="0" dirty="0">
                <a:solidFill>
                  <a:srgbClr val="0000CC"/>
                </a:solidFill>
                <a:ea typeface="宋体" pitchFamily="2" charset="-122"/>
              </a:rPr>
              <a:t>R, 127, B</a:t>
            </a:r>
            <a:r>
              <a:rPr lang="en-US" altLang="zh-CN" sz="3200" dirty="0" smtClean="0">
                <a:solidFill>
                  <a:srgbClr val="0000CC"/>
                </a:solidFill>
                <a:ea typeface="宋体" pitchFamily="2" charset="-122"/>
              </a:rPr>
              <a:t>)</a:t>
            </a:r>
          </a:p>
          <a:p>
            <a:pPr algn="l"/>
            <a:r>
              <a:rPr lang="en-US" altLang="zh-CN" sz="3200" dirty="0" smtClean="0">
                <a:solidFill>
                  <a:srgbClr val="0000CC"/>
                </a:solidFill>
                <a:ea typeface="宋体" pitchFamily="2" charset="-122"/>
              </a:rPr>
              <a:t> </a:t>
            </a:r>
            <a:r>
              <a:rPr lang="en-US" altLang="zh-CN" sz="3200" dirty="0">
                <a:solidFill>
                  <a:srgbClr val="0000CC"/>
                </a:solidFill>
                <a:ea typeface="宋体" pitchFamily="2" charset="-122"/>
              </a:rPr>
              <a:t>(</a:t>
            </a:r>
            <a:r>
              <a:rPr lang="en-US" altLang="zh-CN" sz="3200" b="0" dirty="0">
                <a:solidFill>
                  <a:srgbClr val="0000CC"/>
                </a:solidFill>
                <a:ea typeface="宋体" pitchFamily="2" charset="-122"/>
              </a:rPr>
              <a:t>R, B = 0, 1, </a:t>
            </a:r>
            <a:r>
              <a:rPr lang="en-US" altLang="zh-CN" sz="3200" b="0" dirty="0" smtClean="0">
                <a:solidFill>
                  <a:srgbClr val="0000CC"/>
                </a:solidFill>
                <a:ea typeface="宋体" pitchFamily="2" charset="-122"/>
              </a:rPr>
              <a:t>…, </a:t>
            </a:r>
            <a:r>
              <a:rPr lang="en-US" altLang="zh-CN" sz="3200" b="0" dirty="0">
                <a:solidFill>
                  <a:srgbClr val="0000CC"/>
                </a:solidFill>
                <a:ea typeface="宋体" pitchFamily="2" charset="-122"/>
              </a:rPr>
              <a:t>255 </a:t>
            </a:r>
            <a:r>
              <a:rPr lang="en-US" altLang="zh-CN" sz="3200" dirty="0" smtClean="0">
                <a:solidFill>
                  <a:srgbClr val="0000CC"/>
                </a:solidFill>
                <a:ea typeface="宋体" pitchFamily="2" charset="-122"/>
              </a:rPr>
              <a:t>)</a:t>
            </a:r>
            <a:endParaRPr lang="en-US" altLang="zh-CN" sz="3200" dirty="0">
              <a:solidFill>
                <a:srgbClr val="0000CC"/>
              </a:solidFill>
              <a:ea typeface="宋体" pitchFamily="2" charset="-122"/>
            </a:endParaRPr>
          </a:p>
          <a:p>
            <a:pPr algn="l"/>
            <a:r>
              <a:rPr lang="zh-CN" altLang="en-US" sz="3200" b="0" dirty="0" smtClean="0">
                <a:ea typeface="宋体" pitchFamily="2" charset="-122"/>
              </a:rPr>
              <a:t>是哪个平面</a:t>
            </a:r>
            <a:r>
              <a:rPr lang="en-US" altLang="zh-CN" sz="3200" b="0" dirty="0" smtClean="0">
                <a:ea typeface="宋体" pitchFamily="2" charset="-122"/>
              </a:rPr>
              <a:t>???</a:t>
            </a:r>
            <a:endParaRPr lang="zh-CN" altLang="en-US" sz="3200" b="0" dirty="0">
              <a:ea typeface="宋体" pitchFamily="2" charset="-12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901044" y="546100"/>
            <a:ext cx="567495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b="0" dirty="0" smtClean="0">
                <a:ea typeface="PMingLiU" pitchFamily="18" charset="-120"/>
                <a:cs typeface="Times New Roman" pitchFamily="18" charset="0"/>
              </a:rPr>
              <a:t> </a:t>
            </a:r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RGB Model</a:t>
            </a:r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  RGB</a:t>
            </a:r>
            <a:r>
              <a:rPr lang="zh-CN" altLang="en-US" sz="4400" dirty="0">
                <a:latin typeface="+mn-ea"/>
              </a:rPr>
              <a:t>模型</a:t>
            </a:r>
            <a:endParaRPr lang="zh-TW" altLang="en-US" sz="4400" dirty="0"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593305" y="2326105"/>
            <a:ext cx="978569" cy="753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513095" y="3080084"/>
            <a:ext cx="32084" cy="2069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523747" y="2326105"/>
            <a:ext cx="48127" cy="20052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529137" y="4363453"/>
            <a:ext cx="994610" cy="850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62945" y="549275"/>
            <a:ext cx="7416800" cy="863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RGB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色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系应用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场合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11254"/>
            <a:ext cx="7434513" cy="3281363"/>
          </a:xfrm>
          <a:ln w="38100" cmpd="dbl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目前包括计算机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显示器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彩色电视机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在内的绝大部分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图形显示器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中。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如果采用其他色系进行了处理，最终一定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要转换到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色系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，才能正常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显示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结果。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3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9.1 </a:t>
            </a:r>
            <a:r>
              <a:rPr lang="zh-CN" altLang="en-US" dirty="0" smtClean="0">
                <a:latin typeface="+mn-ea"/>
              </a:rPr>
              <a:t>彩色的形成原理与基本概念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计算颜色模型系统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9.2.2 </a:t>
            </a:r>
            <a:r>
              <a:rPr lang="zh-CN" altLang="en-US" dirty="0" smtClean="0">
                <a:latin typeface="+mn-ea"/>
              </a:rPr>
              <a:t>视觉颜色模型系统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9.2.3 </a:t>
            </a:r>
            <a:r>
              <a:rPr lang="zh-CN" altLang="en-US" dirty="0" smtClean="0">
                <a:latin typeface="+mn-ea"/>
              </a:rPr>
              <a:t>工业颜色模型系统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0379" y="1748589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/>
              <a:t>9.2.1.1  RGB</a:t>
            </a:r>
          </a:p>
          <a:p>
            <a:pPr algn="l"/>
            <a:r>
              <a:rPr lang="en-US" altLang="zh-CN" b="0" dirty="0" smtClean="0">
                <a:solidFill>
                  <a:srgbClr val="0000FF"/>
                </a:solidFill>
              </a:rPr>
              <a:t>9.2.1.2  XYZ</a:t>
            </a:r>
          </a:p>
          <a:p>
            <a:pPr algn="l"/>
            <a:r>
              <a:rPr lang="en-US" altLang="zh-CN" b="0" dirty="0" smtClean="0"/>
              <a:t>9.2.1.3  LAB</a:t>
            </a:r>
          </a:p>
          <a:p>
            <a:pPr algn="l"/>
            <a:r>
              <a:rPr lang="en-US" altLang="zh-CN" b="0" dirty="0" smtClean="0"/>
              <a:t>9.2.2.1  HSI</a:t>
            </a:r>
          </a:p>
          <a:p>
            <a:pPr algn="l"/>
            <a:r>
              <a:rPr lang="en-US" altLang="zh-CN" b="0" dirty="0" smtClean="0"/>
              <a:t>9.2.3.1  CMYK</a:t>
            </a:r>
          </a:p>
          <a:p>
            <a:pPr algn="l"/>
            <a:r>
              <a:rPr lang="en-US" altLang="zh-CN" b="0" dirty="0" smtClean="0"/>
              <a:t>9.2.3.2  YUV</a:t>
            </a:r>
          </a:p>
          <a:p>
            <a:pPr algn="l"/>
            <a:r>
              <a:rPr lang="en-US" altLang="zh-CN" b="0" dirty="0" smtClean="0"/>
              <a:t>9.2.3.3  </a:t>
            </a:r>
            <a:r>
              <a:rPr lang="en-US" altLang="zh-CN" b="0" dirty="0" err="1" smtClean="0"/>
              <a:t>YC</a:t>
            </a:r>
            <a:r>
              <a:rPr lang="en-US" altLang="zh-CN" b="0" baseline="-25000" dirty="0" err="1" smtClean="0"/>
              <a:t>b</a:t>
            </a:r>
            <a:r>
              <a:rPr lang="en-US" altLang="zh-CN" b="0" dirty="0" err="1" smtClean="0"/>
              <a:t>C</a:t>
            </a:r>
            <a:r>
              <a:rPr lang="en-US" altLang="zh-CN" b="0" baseline="-25000" dirty="0" err="1" smtClean="0"/>
              <a:t>r</a:t>
            </a:r>
            <a:endParaRPr lang="en-US" altLang="zh-CN" b="0" baseline="-25000" dirty="0" smtClean="0"/>
          </a:p>
          <a:p>
            <a:pPr algn="l"/>
            <a:r>
              <a:rPr lang="en-US" altLang="zh-CN" b="0" dirty="0" smtClean="0"/>
              <a:t>9.2.3.4  Halftone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247650"/>
            <a:ext cx="8686800" cy="1143000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Example Spectra for Common 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Colors</a:t>
            </a:r>
            <a:b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视觉颜色的光谱</a:t>
            </a:r>
            <a:endParaRPr lang="en-US" altLang="zh-CN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806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76500" y="1606732"/>
            <a:ext cx="4959350" cy="5117918"/>
          </a:xfrm>
          <a:noFill/>
          <a:ln/>
        </p:spPr>
      </p:pic>
      <p:sp>
        <p:nvSpPr>
          <p:cNvPr id="4" name="TextBox 3"/>
          <p:cNvSpPr txBox="1"/>
          <p:nvPr/>
        </p:nvSpPr>
        <p:spPr>
          <a:xfrm>
            <a:off x="361950" y="2133600"/>
            <a:ext cx="171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0" dirty="0" smtClean="0"/>
              <a:t>视觉感知的颜色。</a:t>
            </a:r>
            <a:endParaRPr lang="zh-CN" altLang="en-US" sz="3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178175"/>
            <a:ext cx="6096000" cy="369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3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Color Perception and 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Matching</a:t>
            </a:r>
            <a:b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颜色的感知与匹配</a:t>
            </a:r>
            <a:endParaRPr lang="en-US" altLang="zh-CN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8250"/>
            <a:ext cx="8229600" cy="4830763"/>
          </a:xfrm>
        </p:spPr>
        <p:txBody>
          <a:bodyPr/>
          <a:lstStyle/>
          <a:p>
            <a:r>
              <a:rPr lang="en-GB" dirty="0" err="1">
                <a:latin typeface="Times New Roman" pitchFamily="18" charset="0"/>
                <a:cs typeface="Times New Roman" pitchFamily="18" charset="0"/>
              </a:rPr>
              <a:t>Colors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are often described by comparing them with a standard </a:t>
            </a:r>
            <a:r>
              <a:rPr lang="en-GB" dirty="0" err="1"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samples or lights and finding the closest match. 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色彩是通过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与标准颜色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或标准光的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匹配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来描述的。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img_14255" descr="1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723900"/>
            <a:ext cx="86487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三刺激值曲线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650" y="5002590"/>
            <a:ext cx="8896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0" dirty="0" smtClean="0">
                <a:cs typeface="Times New Roman" pitchFamily="18" charset="0"/>
              </a:rPr>
              <a:t>曲线中的一部分</a:t>
            </a:r>
            <a:r>
              <a:rPr lang="en-US" sz="2800" dirty="0" smtClean="0">
                <a:solidFill>
                  <a:srgbClr val="0000FF"/>
                </a:solidFill>
                <a:cs typeface="Times New Roman" pitchFamily="18" charset="0"/>
              </a:rPr>
              <a:t>500μm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itchFamily="18" charset="0"/>
              </a:rPr>
              <a:t>附近的</a:t>
            </a:r>
            <a:r>
              <a:rPr lang="en-US" sz="2800" b="0" i="1" dirty="0" smtClean="0">
                <a:solidFill>
                  <a:srgbClr val="0000FF"/>
                </a:solidFill>
                <a:cs typeface="Times New Roman" pitchFamily="18" charset="0"/>
              </a:rPr>
              <a:t>r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itchFamily="18" charset="0"/>
              </a:rPr>
              <a:t>三刺激值是负数</a:t>
            </a:r>
            <a:r>
              <a:rPr lang="zh-CN" altLang="en-US" sz="2800" b="0" dirty="0" smtClean="0">
                <a:cs typeface="Times New Roman" pitchFamily="18" charset="0"/>
              </a:rPr>
              <a:t>，这当然不能否定将红、绿、蓝三色混合可以得到其他颜色，但它确实表明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itchFamily="18" charset="0"/>
              </a:rPr>
              <a:t>一些颜色不能够</a:t>
            </a:r>
            <a:r>
              <a:rPr lang="zh-CN" altLang="en-US" sz="2800" b="0" dirty="0" smtClean="0">
                <a:cs typeface="Times New Roman" pitchFamily="18" charset="0"/>
              </a:rPr>
              <a:t>仅仅通过将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itchFamily="18" charset="0"/>
              </a:rPr>
              <a:t>三原色混合</a:t>
            </a:r>
            <a:r>
              <a:rPr lang="zh-CN" altLang="en-US" sz="2800" b="0" dirty="0" smtClean="0">
                <a:cs typeface="Times New Roman" pitchFamily="18" charset="0"/>
              </a:rPr>
              <a:t>来得到在普通的</a:t>
            </a:r>
            <a:r>
              <a:rPr lang="en-US" sz="2800" b="0" dirty="0" smtClean="0">
                <a:cs typeface="Times New Roman" pitchFamily="18" charset="0"/>
              </a:rPr>
              <a:t>CRT</a:t>
            </a:r>
            <a:r>
              <a:rPr lang="zh-CN" altLang="en-US" sz="2800" b="0" dirty="0" smtClean="0">
                <a:cs typeface="Times New Roman" pitchFamily="18" charset="0"/>
              </a:rPr>
              <a:t>上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itchFamily="18" charset="0"/>
              </a:rPr>
              <a:t>显示</a:t>
            </a:r>
            <a:r>
              <a:rPr lang="zh-CN" altLang="en-US" sz="2800" b="0" dirty="0" smtClean="0">
                <a:cs typeface="Times New Roman" pitchFamily="18" charset="0"/>
              </a:rPr>
              <a:t>。</a:t>
            </a:r>
            <a:r>
              <a:rPr lang="en-US" sz="2800" b="0" dirty="0" smtClean="0">
                <a:cs typeface="Times New Roman" pitchFamily="18" charset="0"/>
              </a:rPr>
              <a:t/>
            </a:r>
            <a:br>
              <a:rPr lang="en-US" sz="2800" b="0" dirty="0" smtClean="0">
                <a:cs typeface="Times New Roman" pitchFamily="18" charset="0"/>
              </a:rPr>
            </a:br>
            <a:endParaRPr lang="zh-CN" altLang="en-US" sz="2800" b="0" dirty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2" name="Text Box 4"/>
          <p:cNvSpPr txBox="1">
            <a:spLocks noChangeArrowheads="1"/>
          </p:cNvSpPr>
          <p:nvPr/>
        </p:nvSpPr>
        <p:spPr bwMode="auto">
          <a:xfrm>
            <a:off x="391883" y="0"/>
            <a:ext cx="8752117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It is only after years of preparation that the young artist should touch </a:t>
            </a:r>
            <a:r>
              <a:rPr lang="en-US" altLang="zh-CN" sz="3200" dirty="0">
                <a:solidFill>
                  <a:srgbClr val="0000FF"/>
                </a:solidFill>
                <a:ea typeface="宋体" pitchFamily="2" charset="-122"/>
              </a:rPr>
              <a:t>color</a:t>
            </a:r>
            <a:r>
              <a:rPr lang="en-US" altLang="zh-CN" sz="3200" b="0" dirty="0">
                <a:ea typeface="宋体" pitchFamily="2" charset="-122"/>
              </a:rPr>
              <a:t> </a:t>
            </a:r>
            <a:r>
              <a:rPr lang="en-US" altLang="zh-CN" sz="3200" b="0" dirty="0">
                <a:ea typeface="宋体" pitchFamily="2" charset="-122"/>
                <a:cs typeface="Times New Roman" pitchFamily="18" charset="0"/>
              </a:rPr>
              <a:t>–</a:t>
            </a:r>
            <a:r>
              <a:rPr lang="en-US" altLang="zh-CN" sz="3200" b="0" dirty="0">
                <a:ea typeface="宋体" pitchFamily="2" charset="-122"/>
              </a:rPr>
              <a:t> not color used descriptively, that is , but as a means of personal expression.</a:t>
            </a:r>
          </a:p>
          <a:p>
            <a:pPr algn="l"/>
            <a:r>
              <a:rPr lang="en-US" altLang="zh-CN" sz="3200" b="0" dirty="0">
                <a:ea typeface="宋体" pitchFamily="2" charset="-122"/>
              </a:rPr>
              <a:t>                </a:t>
            </a:r>
            <a:r>
              <a:rPr lang="en-US" altLang="zh-CN" sz="3200" b="0" dirty="0" smtClean="0">
                <a:ea typeface="宋体" pitchFamily="2" charset="-122"/>
              </a:rPr>
              <a:t>                                       </a:t>
            </a:r>
            <a:r>
              <a:rPr lang="en-US" altLang="zh-CN" sz="3200" b="0" i="1" dirty="0">
                <a:ea typeface="宋体" pitchFamily="2" charset="-122"/>
              </a:rPr>
              <a:t>Henri Matisse</a:t>
            </a:r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290285" y="2409921"/>
            <a:ext cx="885371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For along time I limited myself to </a:t>
            </a:r>
            <a:r>
              <a:rPr lang="en-US" altLang="zh-CN" sz="3200" dirty="0">
                <a:solidFill>
                  <a:srgbClr val="0000FF"/>
                </a:solidFill>
                <a:ea typeface="宋体" pitchFamily="2" charset="-122"/>
              </a:rPr>
              <a:t>one color </a:t>
            </a:r>
            <a:r>
              <a:rPr lang="en-US" altLang="zh-CN" sz="3200" b="0" dirty="0">
                <a:ea typeface="宋体" pitchFamily="2" charset="-122"/>
              </a:rPr>
              <a:t>– as a form of discipline.</a:t>
            </a:r>
            <a:endParaRPr lang="en-US" altLang="zh-CN" sz="3200" b="0" dirty="0">
              <a:ea typeface="宋体" pitchFamily="2" charset="-122"/>
              <a:cs typeface="Times New Roman" pitchFamily="18" charset="0"/>
            </a:endParaRPr>
          </a:p>
          <a:p>
            <a:pPr algn="l"/>
            <a:r>
              <a:rPr lang="en-US" altLang="zh-CN" sz="3200" b="0" i="1" dirty="0" smtClean="0">
                <a:ea typeface="宋体" pitchFamily="2" charset="-122"/>
                <a:cs typeface="Times New Roman" pitchFamily="18" charset="0"/>
              </a:rPr>
              <a:t>                                                         Pablo </a:t>
            </a:r>
            <a:r>
              <a:rPr lang="en-US" altLang="zh-CN" sz="3200" b="0" i="1" dirty="0">
                <a:ea typeface="宋体" pitchFamily="2" charset="-122"/>
                <a:cs typeface="Times New Roman" pitchFamily="18" charset="0"/>
              </a:rPr>
              <a:t>Picasso</a:t>
            </a:r>
          </a:p>
        </p:txBody>
      </p:sp>
      <p:pic>
        <p:nvPicPr>
          <p:cNvPr id="531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842" y="3994483"/>
            <a:ext cx="8486274" cy="270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Scaling Color-matching 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Functions</a:t>
            </a:r>
            <a:b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色彩匹配函数</a:t>
            </a:r>
            <a:endParaRPr lang="en-US" altLang="zh-CN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460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1447800"/>
            <a:ext cx="6324600" cy="5300663"/>
          </a:xfrm>
          <a:noFill/>
          <a:ln/>
        </p:spPr>
      </p:pic>
      <p:sp>
        <p:nvSpPr>
          <p:cNvPr id="4" name="右箭头 3"/>
          <p:cNvSpPr/>
          <p:nvPr/>
        </p:nvSpPr>
        <p:spPr>
          <a:xfrm rot="6897091">
            <a:off x="5086498" y="2387592"/>
            <a:ext cx="1688336" cy="364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600200"/>
            <a:ext cx="450691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CIE Standard CIE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标准</a:t>
            </a:r>
            <a:endParaRPr lang="en-US" altLang="zh-CN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They are defined through </a:t>
            </a:r>
            <a:r>
              <a:rPr lang="en-GB" sz="2600" dirty="0" err="1"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 matching </a:t>
            </a:r>
            <a:r>
              <a:rPr lang="en-GB" sz="2600" dirty="0" smtClean="0">
                <a:latin typeface="Times New Roman" pitchFamily="18" charset="0"/>
                <a:cs typeface="Times New Roman" pitchFamily="18" charset="0"/>
              </a:rPr>
              <a:t>functions.</a:t>
            </a:r>
          </a:p>
          <a:p>
            <a:pPr marL="0" indent="0">
              <a:buNone/>
            </a:pPr>
            <a:r>
              <a:rPr lang="en-GB" altLang="zh-CN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zh-CN" sz="2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三基色的重新定义</a:t>
            </a:r>
            <a:endParaRPr lang="en-GB" sz="26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Monochromatic light at wavelength </a:t>
            </a:r>
            <a:r>
              <a:rPr lang="el-GR" sz="2600" dirty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 is matched by a linear combination of these special primaries: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1600200"/>
            <a:ext cx="4114800" cy="4525963"/>
          </a:xfrm>
        </p:spPr>
        <p:txBody>
          <a:bodyPr/>
          <a:lstStyle/>
          <a:p>
            <a:endParaRPr lang="zh-CN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233611"/>
            <a:ext cx="51054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600" b="0" dirty="0" smtClean="0">
                <a:solidFill>
                  <a:prstClr val="black"/>
                </a:solidFill>
                <a:cs typeface="Times New Roman" pitchFamily="18" charset="0"/>
              </a:rPr>
              <a:t>波长为</a:t>
            </a:r>
            <a:r>
              <a:rPr lang="el-GR" sz="2600" b="0" dirty="0" smtClean="0">
                <a:solidFill>
                  <a:prstClr val="black"/>
                </a:solidFill>
                <a:cs typeface="Times New Roman" pitchFamily="18" charset="0"/>
              </a:rPr>
              <a:t>λ</a:t>
            </a:r>
            <a:r>
              <a:rPr lang="zh-CN" altLang="en-US" sz="2600" b="0" dirty="0" smtClean="0">
                <a:solidFill>
                  <a:prstClr val="black"/>
                </a:solidFill>
                <a:cs typeface="Times New Roman" pitchFamily="18" charset="0"/>
              </a:rPr>
              <a:t>的光是下面的</a:t>
            </a:r>
            <a:r>
              <a:rPr lang="zh-CN" altLang="en-US" sz="2600" dirty="0" smtClean="0">
                <a:solidFill>
                  <a:srgbClr val="0000FF"/>
                </a:solidFill>
                <a:cs typeface="Times New Roman" pitchFamily="18" charset="0"/>
              </a:rPr>
              <a:t>线性组合</a:t>
            </a:r>
            <a:endParaRPr lang="en-US" altLang="zh-CN" sz="2600" dirty="0" smtClean="0">
              <a:solidFill>
                <a:srgbClr val="0000FF"/>
              </a:solidFill>
              <a:cs typeface="Times New Roman" pitchFamily="18" charset="0"/>
            </a:endParaRPr>
          </a:p>
          <a:p>
            <a:pPr algn="l"/>
            <a:r>
              <a:rPr lang="en-US" altLang="zh-CN" sz="2600" b="0" dirty="0" smtClean="0">
                <a:solidFill>
                  <a:prstClr val="black"/>
                </a:solidFill>
                <a:cs typeface="Times New Roman" pitchFamily="18" charset="0"/>
              </a:rPr>
              <a:t>mono(</a:t>
            </a:r>
            <a:r>
              <a:rPr lang="el-GR" sz="2600" b="0" dirty="0" smtClean="0">
                <a:solidFill>
                  <a:prstClr val="black"/>
                </a:solidFill>
                <a:cs typeface="Times New Roman" pitchFamily="18" charset="0"/>
              </a:rPr>
              <a:t>λ</a:t>
            </a:r>
            <a:r>
              <a:rPr lang="en-US" altLang="zh-CN" sz="2600" b="0" dirty="0" smtClean="0">
                <a:solidFill>
                  <a:prstClr val="black"/>
                </a:solidFill>
                <a:cs typeface="Times New Roman" pitchFamily="18" charset="0"/>
              </a:rPr>
              <a:t>) = x(</a:t>
            </a:r>
            <a:r>
              <a:rPr lang="el-GR" sz="2600" b="0" dirty="0" smtClean="0">
                <a:solidFill>
                  <a:prstClr val="black"/>
                </a:solidFill>
                <a:cs typeface="Times New Roman" pitchFamily="18" charset="0"/>
              </a:rPr>
              <a:t>λ</a:t>
            </a:r>
            <a:r>
              <a:rPr lang="en-US" altLang="zh-CN" sz="2600" b="0" dirty="0" smtClean="0">
                <a:solidFill>
                  <a:prstClr val="black"/>
                </a:solidFill>
                <a:cs typeface="Times New Roman" pitchFamily="18" charset="0"/>
              </a:rPr>
              <a:t>)X + y(</a:t>
            </a:r>
            <a:r>
              <a:rPr lang="el-GR" sz="2600" b="0" dirty="0" smtClean="0">
                <a:solidFill>
                  <a:prstClr val="black"/>
                </a:solidFill>
                <a:cs typeface="Times New Roman" pitchFamily="18" charset="0"/>
              </a:rPr>
              <a:t>λ</a:t>
            </a:r>
            <a:r>
              <a:rPr lang="en-US" altLang="zh-CN" sz="2600" b="0" dirty="0" smtClean="0">
                <a:solidFill>
                  <a:prstClr val="black"/>
                </a:solidFill>
                <a:cs typeface="Times New Roman" pitchFamily="18" charset="0"/>
              </a:rPr>
              <a:t>)Y + z(</a:t>
            </a:r>
            <a:r>
              <a:rPr lang="el-GR" sz="2600" b="0" dirty="0" smtClean="0">
                <a:solidFill>
                  <a:prstClr val="black"/>
                </a:solidFill>
                <a:cs typeface="Times New Roman" pitchFamily="18" charset="0"/>
              </a:rPr>
              <a:t>λ</a:t>
            </a:r>
            <a:r>
              <a:rPr lang="en-US" altLang="zh-CN" sz="2600" b="0" dirty="0" smtClean="0">
                <a:solidFill>
                  <a:prstClr val="black"/>
                </a:solidFill>
                <a:cs typeface="Times New Roman" pitchFamily="18" charset="0"/>
              </a:rPr>
              <a:t>)Z.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CIE Standard CIE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标准</a:t>
            </a:r>
            <a:endParaRPr lang="en-US" altLang="zh-CN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 want normalized chromaticity values to maintain unit brightness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对这些系数进行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正则化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为：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222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990600" y="3295650"/>
          <a:ext cx="33528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734" name="Equation" r:id="rId3" imgW="1625400" imgH="444240" progId="Equation.3">
                  <p:embed/>
                </p:oleObj>
              </mc:Choice>
              <mc:Fallback>
                <p:oleObj name="Equation" r:id="rId3" imgW="16254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95650"/>
                        <a:ext cx="3352800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914400" y="4267200"/>
          <a:ext cx="32004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735" name="Equation" r:id="rId5" imgW="1638000" imgH="444240" progId="Equation.3">
                  <p:embed/>
                </p:oleObj>
              </mc:Choice>
              <mc:Fallback>
                <p:oleObj name="Equation" r:id="rId5" imgW="163800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267200"/>
                        <a:ext cx="3200400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952500" y="5276850"/>
          <a:ext cx="32004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736" name="Equation" r:id="rId7" imgW="1612800" imgH="444240" progId="Equation.3">
                  <p:embed/>
                </p:oleObj>
              </mc:Choice>
              <mc:Fallback>
                <p:oleObj name="Equation" r:id="rId7" imgW="1612800" imgH="4442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5276850"/>
                        <a:ext cx="32004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1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933950" y="5600700"/>
          <a:ext cx="31242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737" name="Equation" r:id="rId9" imgW="1358640" imgH="241200" progId="Equation.3">
                  <p:embed/>
                </p:oleObj>
              </mc:Choice>
              <mc:Fallback>
                <p:oleObj name="Equation" r:id="rId9" imgW="135864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3950" y="5600700"/>
                        <a:ext cx="3124200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2667000"/>
            <a:ext cx="5181600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CIE Standard CIE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标准</a:t>
            </a:r>
            <a:endParaRPr lang="en-US" altLang="zh-CN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3950"/>
            <a:ext cx="8229600" cy="5002213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figure shows the curve</a:t>
            </a:r>
          </a:p>
          <a:p>
            <a:pPr>
              <a:buFontTx/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lying in the positive octant of the xyz-plane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所有的颜色在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XYZ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坐标空间均在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正象限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4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486400" y="1181100"/>
          <a:ext cx="28956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1" name="Equation" r:id="rId4" imgW="1523880" imgH="241200" progId="Equation.3">
                  <p:embed/>
                </p:oleObj>
              </mc:Choice>
              <mc:Fallback>
                <p:oleObj name="Equation" r:id="rId4" imgW="152388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181100"/>
                        <a:ext cx="2895600" cy="4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20687" y="0"/>
            <a:ext cx="8208963" cy="1062371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色彩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的</a:t>
            </a:r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CIE XYZ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描述 </a:t>
            </a:r>
          </a:p>
        </p:txBody>
      </p:sp>
      <p:pic>
        <p:nvPicPr>
          <p:cNvPr id="497667" name="Picture 3" descr="http://www.lnnu.edu.cn/xdjyjx/CG_HTML/05/05030301.JPG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6321037" y="4669590"/>
            <a:ext cx="2285135" cy="2188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537411" y="4861231"/>
            <a:ext cx="5923045" cy="1077218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>
              <a:buClr>
                <a:schemeClr val="tx2"/>
              </a:buClr>
              <a:buFont typeface="Wingdings" pitchFamily="2" charset="2"/>
              <a:buChar char="l"/>
            </a:pPr>
            <a:r>
              <a:rPr lang="en-US" altLang="zh-CN" sz="3200" b="0" dirty="0">
                <a:cs typeface="Times New Roman" pitchFamily="18" charset="0"/>
              </a:rPr>
              <a:t> XYZ</a:t>
            </a:r>
            <a:r>
              <a:rPr lang="zh-CN" altLang="en-US" sz="3200" b="0" dirty="0">
                <a:cs typeface="Times New Roman" pitchFamily="18" charset="0"/>
              </a:rPr>
              <a:t>三刺激值是利用这些</a:t>
            </a:r>
            <a:r>
              <a:rPr lang="zh-CN" altLang="en-US" sz="3200" b="0" dirty="0" smtClean="0">
                <a:cs typeface="Times New Roman" pitchFamily="18" charset="0"/>
              </a:rPr>
              <a:t>标准观察</a:t>
            </a:r>
            <a:r>
              <a:rPr lang="zh-CN" altLang="en-US" sz="3200" b="0" dirty="0">
                <a:cs typeface="Times New Roman" pitchFamily="18" charset="0"/>
              </a:rPr>
              <a:t>者配色函数计算得来的。 </a:t>
            </a:r>
          </a:p>
        </p:txBody>
      </p:sp>
      <p:sp>
        <p:nvSpPr>
          <p:cNvPr id="497678" name="Text Box 14"/>
          <p:cNvSpPr txBox="1">
            <a:spLocks noChangeArrowheads="1"/>
          </p:cNvSpPr>
          <p:nvPr/>
        </p:nvSpPr>
        <p:spPr bwMode="auto">
          <a:xfrm>
            <a:off x="519363" y="941722"/>
            <a:ext cx="8188491" cy="3539430"/>
          </a:xfrm>
          <a:prstGeom prst="rect">
            <a:avLst/>
          </a:prstGeom>
          <a:noFill/>
          <a:ln w="57150" cmpd="thinThick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v"/>
            </a:pPr>
            <a:r>
              <a:rPr lang="en-US" altLang="zh-CN" sz="3200" b="0" dirty="0" smtClean="0">
                <a:cs typeface="Times New Roman" pitchFamily="18" charset="0"/>
              </a:rPr>
              <a:t>XYZ</a:t>
            </a:r>
            <a:r>
              <a:rPr lang="zh-CN" altLang="en-US" sz="3200" b="0" dirty="0" smtClean="0">
                <a:cs typeface="Times New Roman" pitchFamily="18" charset="0"/>
              </a:rPr>
              <a:t>三刺激值的概念是以色视觉的红绿蓝三元理论为根据。存在负刺激值，</a:t>
            </a:r>
            <a:r>
              <a:rPr lang="en-US" altLang="zh-CN" sz="3200" b="0" dirty="0" smtClean="0">
                <a:cs typeface="Times New Roman" pitchFamily="18" charset="0"/>
              </a:rPr>
              <a:t>RGB</a:t>
            </a:r>
            <a:r>
              <a:rPr lang="zh-CN" altLang="en-US" sz="3200" b="0" dirty="0" smtClean="0">
                <a:cs typeface="Times New Roman" pitchFamily="18" charset="0"/>
              </a:rPr>
              <a:t>无法物理实现。</a:t>
            </a:r>
          </a:p>
          <a:p>
            <a:pPr marL="342900" indent="-342900" algn="l">
              <a:lnSpc>
                <a:spcPct val="13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v"/>
            </a:pPr>
            <a:r>
              <a:rPr lang="en-US" altLang="zh-CN" sz="3200" b="0" dirty="0" smtClean="0">
                <a:solidFill>
                  <a:srgbClr val="0000FF"/>
                </a:solidFill>
                <a:cs typeface="Times New Roman" pitchFamily="18" charset="0"/>
              </a:rPr>
              <a:t>1931</a:t>
            </a:r>
            <a:r>
              <a:rPr lang="zh-CN" altLang="en-US" sz="3200" dirty="0" smtClean="0">
                <a:solidFill>
                  <a:srgbClr val="0000FF"/>
                </a:solidFill>
                <a:cs typeface="Times New Roman" pitchFamily="18" charset="0"/>
              </a:rPr>
              <a:t>年</a:t>
            </a:r>
            <a:r>
              <a:rPr lang="en-US" altLang="zh-CN" sz="3200" b="0" dirty="0" smtClean="0">
                <a:cs typeface="Times New Roman" pitchFamily="18" charset="0"/>
              </a:rPr>
              <a:t>CIE</a:t>
            </a:r>
            <a:r>
              <a:rPr lang="zh-CN" altLang="en-US" sz="3200" b="0" dirty="0" smtClean="0">
                <a:cs typeface="Times New Roman" pitchFamily="18" charset="0"/>
              </a:rPr>
              <a:t>制定了一种假想的标准观察者，配色函数设为</a:t>
            </a:r>
            <a:r>
              <a:rPr lang="en-US" altLang="zh-CN" sz="3200" b="0" dirty="0" smtClean="0">
                <a:cs typeface="Times New Roman" pitchFamily="18" charset="0"/>
              </a:rPr>
              <a:t>:</a:t>
            </a:r>
            <a:endParaRPr lang="en-US" altLang="zh-CN" sz="3200" b="0" dirty="0">
              <a:cs typeface="Times New Roman" pitchFamily="18" charset="0"/>
            </a:endParaRPr>
          </a:p>
        </p:txBody>
      </p:sp>
      <p:graphicFrame>
        <p:nvGraphicFramePr>
          <p:cNvPr id="464899" name="Object 3"/>
          <p:cNvGraphicFramePr>
            <a:graphicFrameLocks noChangeAspect="1"/>
          </p:cNvGraphicFramePr>
          <p:nvPr/>
        </p:nvGraphicFramePr>
        <p:xfrm>
          <a:off x="3524250" y="3792538"/>
          <a:ext cx="561975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68" name="公式" r:id="rId6" imgW="66446717" imgH="9449117" progId="Equation.3">
                  <p:embed/>
                </p:oleObj>
              </mc:Choice>
              <mc:Fallback>
                <p:oleObj name="公式" r:id="rId6" imgW="66446717" imgH="9449117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3792538"/>
                        <a:ext cx="561975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img_14257" descr="3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013" y="2268069"/>
            <a:ext cx="5836904" cy="3667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img_14258" descr="4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7875" y="2553953"/>
            <a:ext cx="2903620" cy="3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147244" y="634750"/>
            <a:ext cx="719299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Chromaticity Diagram</a:t>
            </a:r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 </a:t>
            </a:r>
            <a:r>
              <a:rPr lang="zh-CN" altLang="en-US" sz="4400" dirty="0">
                <a:ea typeface="宋体" pitchFamily="2" charset="-122"/>
              </a:rPr>
              <a:t>色度图</a:t>
            </a:r>
            <a:r>
              <a:rPr lang="zh-CN" altLang="en-US" dirty="0">
                <a:ea typeface="宋体" pitchFamily="2" charset="-122"/>
              </a:rPr>
              <a:t> </a:t>
            </a:r>
            <a:endParaRPr lang="en-US" altLang="zh-TW" dirty="0">
              <a:ea typeface="PMingLiU" pitchFamily="18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8169" y="1572127"/>
            <a:ext cx="1620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0" dirty="0" smtClean="0">
                <a:cs typeface="Times New Roman" pitchFamily="18" charset="0"/>
              </a:rPr>
              <a:t>x: ???</a:t>
            </a:r>
          </a:p>
          <a:p>
            <a:pPr algn="l"/>
            <a:r>
              <a:rPr lang="en-US" altLang="zh-CN" sz="3200" b="0" dirty="0" smtClean="0">
                <a:cs typeface="Times New Roman" pitchFamily="18" charset="0"/>
              </a:rPr>
              <a:t>y:</a:t>
            </a:r>
            <a:r>
              <a:rPr lang="zh-CN" altLang="en-US" sz="3200" b="0" dirty="0" smtClean="0">
                <a:cs typeface="Times New Roman" pitchFamily="18" charset="0"/>
              </a:rPr>
              <a:t> </a:t>
            </a:r>
            <a:r>
              <a:rPr lang="en-US" altLang="zh-CN" sz="3200" b="0" dirty="0" smtClean="0">
                <a:cs typeface="Times New Roman" pitchFamily="18" charset="0"/>
              </a:rPr>
              <a:t>???</a:t>
            </a:r>
          </a:p>
          <a:p>
            <a:pPr algn="l"/>
            <a:r>
              <a:rPr lang="en-US" altLang="zh-CN" sz="3200" b="0" dirty="0" smtClean="0">
                <a:cs typeface="Times New Roman" pitchFamily="18" charset="0"/>
              </a:rPr>
              <a:t>z: ???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Text Box 2"/>
          <p:cNvSpPr txBox="1">
            <a:spLocks noChangeArrowheads="1"/>
          </p:cNvSpPr>
          <p:nvPr/>
        </p:nvSpPr>
        <p:spPr bwMode="auto">
          <a:xfrm>
            <a:off x="1179328" y="313908"/>
            <a:ext cx="719299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Chromaticity Diagram</a:t>
            </a:r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 </a:t>
            </a:r>
            <a:r>
              <a:rPr lang="zh-CN" altLang="en-US" sz="4400" dirty="0">
                <a:ea typeface="宋体" pitchFamily="2" charset="-122"/>
              </a:rPr>
              <a:t>色度图</a:t>
            </a:r>
            <a:r>
              <a:rPr lang="zh-CN" altLang="en-US" dirty="0">
                <a:ea typeface="宋体" pitchFamily="2" charset="-122"/>
              </a:rPr>
              <a:t> </a:t>
            </a:r>
            <a:endParaRPr lang="en-US" altLang="zh-TW" dirty="0">
              <a:ea typeface="PMingLiU" pitchFamily="18" charset="-120"/>
            </a:endParaRPr>
          </a:p>
        </p:txBody>
      </p:sp>
      <p:pic>
        <p:nvPicPr>
          <p:cNvPr id="257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7125" y="1179513"/>
            <a:ext cx="5724525" cy="540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7031" name="Text Box 7"/>
          <p:cNvSpPr txBox="1">
            <a:spLocks noChangeArrowheads="1"/>
          </p:cNvSpPr>
          <p:nvPr/>
        </p:nvSpPr>
        <p:spPr bwMode="auto">
          <a:xfrm>
            <a:off x="323850" y="2453523"/>
            <a:ext cx="31242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3200" b="0" dirty="0" smtClean="0">
                <a:ea typeface="宋体" pitchFamily="2" charset="-122"/>
              </a:rPr>
              <a:t>周边：纯色</a:t>
            </a:r>
            <a:endParaRPr lang="en-US" altLang="zh-CN" sz="3200" b="0" dirty="0" smtClean="0">
              <a:ea typeface="宋体" pitchFamily="2" charset="-122"/>
            </a:endParaRPr>
          </a:p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3200" b="0" dirty="0" smtClean="0">
                <a:ea typeface="宋体" pitchFamily="2" charset="-122"/>
              </a:rPr>
              <a:t>黑线：白光混入，等能量点，白色。</a:t>
            </a:r>
            <a:endParaRPr lang="en-US" altLang="zh-CN" sz="3200" b="0" dirty="0" smtClean="0">
              <a:ea typeface="宋体" pitchFamily="2" charset="-122"/>
            </a:endParaRPr>
          </a:p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3200" b="0" dirty="0" smtClean="0">
                <a:solidFill>
                  <a:srgbClr val="0000FF"/>
                </a:solidFill>
                <a:ea typeface="宋体" pitchFamily="2" charset="-122"/>
              </a:rPr>
              <a:t>RGB</a:t>
            </a:r>
            <a:r>
              <a:rPr lang="zh-CN" altLang="en-US" sz="3200" dirty="0" smtClean="0">
                <a:solidFill>
                  <a:srgbClr val="0000FF"/>
                </a:solidFill>
                <a:ea typeface="宋体" pitchFamily="2" charset="-122"/>
              </a:rPr>
              <a:t>显示器能够显示所有可见颜色范围</a:t>
            </a:r>
            <a:r>
              <a:rPr lang="en-US" altLang="zh-CN" sz="3200" b="0" dirty="0" smtClean="0">
                <a:solidFill>
                  <a:srgbClr val="0000FF"/>
                </a:solidFill>
                <a:ea typeface="宋体" pitchFamily="2" charset="-122"/>
              </a:rPr>
              <a:t>???</a:t>
            </a:r>
            <a:endParaRPr lang="zh-CN" altLang="en-US" sz="3200" b="0" dirty="0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22400"/>
            <a:ext cx="4456113" cy="514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4527132" y="1223044"/>
            <a:ext cx="42479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The color area of RGB monitor</a:t>
            </a:r>
          </a:p>
        </p:txBody>
      </p:sp>
      <p:sp>
        <p:nvSpPr>
          <p:cNvPr id="200712" name="Line 8"/>
          <p:cNvSpPr>
            <a:spLocks noChangeShapeType="1"/>
          </p:cNvSpPr>
          <p:nvPr/>
        </p:nvSpPr>
        <p:spPr bwMode="auto">
          <a:xfrm flipH="1">
            <a:off x="2001838" y="2054225"/>
            <a:ext cx="2505075" cy="10080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0713" name="Text Box 9"/>
          <p:cNvSpPr txBox="1">
            <a:spLocks noChangeArrowheads="1"/>
          </p:cNvSpPr>
          <p:nvPr/>
        </p:nvSpPr>
        <p:spPr bwMode="auto">
          <a:xfrm>
            <a:off x="4582695" y="2228181"/>
            <a:ext cx="432067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The color area of high quality color printing devices</a:t>
            </a:r>
          </a:p>
        </p:txBody>
      </p:sp>
      <p:sp>
        <p:nvSpPr>
          <p:cNvPr id="200714" name="Line 10"/>
          <p:cNvSpPr>
            <a:spLocks noChangeShapeType="1"/>
          </p:cNvSpPr>
          <p:nvPr/>
        </p:nvSpPr>
        <p:spPr bwMode="auto">
          <a:xfrm flipH="1">
            <a:off x="2751138" y="2922588"/>
            <a:ext cx="1617662" cy="809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0715" name="Rectangle 11"/>
          <p:cNvSpPr>
            <a:spLocks noChangeArrowheads="1"/>
          </p:cNvSpPr>
          <p:nvPr/>
        </p:nvSpPr>
        <p:spPr bwMode="auto">
          <a:xfrm>
            <a:off x="4426368" y="3661781"/>
            <a:ext cx="471763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/>
            <a:r>
              <a:rPr lang="zh-CN" altLang="en-US" sz="3200" b="0" dirty="0" smtClean="0">
                <a:ea typeface="宋体" pitchFamily="2" charset="-122"/>
              </a:rPr>
              <a:t>三角形</a:t>
            </a:r>
            <a:r>
              <a:rPr lang="zh-CN" altLang="en-US" sz="3200" b="0" dirty="0">
                <a:ea typeface="宋体" pitchFamily="2" charset="-122"/>
              </a:rPr>
              <a:t>显示了由</a:t>
            </a:r>
            <a:r>
              <a:rPr lang="en-US" altLang="zh-CN" sz="3200" b="0" dirty="0">
                <a:solidFill>
                  <a:srgbClr val="0000FF"/>
                </a:solidFill>
                <a:ea typeface="宋体" pitchFamily="2" charset="-122"/>
              </a:rPr>
              <a:t>RGB</a:t>
            </a:r>
            <a:r>
              <a:rPr lang="zh-CN" altLang="en-US" sz="3200" dirty="0">
                <a:solidFill>
                  <a:srgbClr val="0000FF"/>
                </a:solidFill>
                <a:ea typeface="宋体" pitchFamily="2" charset="-122"/>
              </a:rPr>
              <a:t>监视器</a:t>
            </a:r>
            <a:r>
              <a:rPr lang="zh-CN" altLang="en-US" sz="3200" b="0" dirty="0">
                <a:ea typeface="宋体" pitchFamily="2" charset="-122"/>
              </a:rPr>
              <a:t>产生的典型的颜色范围</a:t>
            </a:r>
            <a:r>
              <a:rPr lang="en-US" altLang="zh-CN" sz="3200" b="0" dirty="0">
                <a:ea typeface="宋体" pitchFamily="2" charset="-122"/>
              </a:rPr>
              <a:t>(</a:t>
            </a:r>
            <a:r>
              <a:rPr lang="zh-CN" altLang="en-US" sz="3200" b="0" dirty="0">
                <a:ea typeface="宋体" pitchFamily="2" charset="-122"/>
              </a:rPr>
              <a:t>称做彩色全域</a:t>
            </a:r>
            <a:r>
              <a:rPr lang="en-US" altLang="zh-CN" sz="3200" b="0" dirty="0">
                <a:ea typeface="宋体" pitchFamily="2" charset="-122"/>
              </a:rPr>
              <a:t>)</a:t>
            </a:r>
            <a:r>
              <a:rPr lang="zh-CN" altLang="en-US" sz="3200" b="0" dirty="0" smtClean="0">
                <a:ea typeface="宋体" pitchFamily="2" charset="-122"/>
              </a:rPr>
              <a:t>。</a:t>
            </a:r>
            <a:endParaRPr lang="en-US" altLang="zh-CN" sz="3200" b="0" dirty="0" smtClean="0">
              <a:ea typeface="宋体" pitchFamily="2" charset="-122"/>
            </a:endParaRPr>
          </a:p>
          <a:p>
            <a:pPr algn="l"/>
            <a:r>
              <a:rPr lang="zh-CN" altLang="en-US" sz="3200" b="0" dirty="0" smtClean="0">
                <a:ea typeface="宋体" pitchFamily="2" charset="-122"/>
              </a:rPr>
              <a:t>在</a:t>
            </a:r>
            <a:r>
              <a:rPr lang="zh-CN" altLang="en-US" sz="3200" b="0" dirty="0">
                <a:ea typeface="宋体" pitchFamily="2" charset="-122"/>
              </a:rPr>
              <a:t>三角形内不规则的区域表示高质量的</a:t>
            </a:r>
            <a:r>
              <a:rPr lang="zh-CN" altLang="en-US" sz="3200" dirty="0">
                <a:solidFill>
                  <a:srgbClr val="0000FF"/>
                </a:solidFill>
                <a:ea typeface="宋体" pitchFamily="2" charset="-122"/>
              </a:rPr>
              <a:t>彩色打印</a:t>
            </a:r>
            <a:r>
              <a:rPr lang="zh-CN" altLang="en-US" sz="3200" b="0" dirty="0">
                <a:ea typeface="宋体" pitchFamily="2" charset="-122"/>
              </a:rPr>
              <a:t>设备的彩色域。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179328" y="313908"/>
            <a:ext cx="719299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Chromaticity Diagram</a:t>
            </a:r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 </a:t>
            </a:r>
            <a:r>
              <a:rPr lang="zh-CN" altLang="en-US" sz="4400" dirty="0">
                <a:ea typeface="宋体" pitchFamily="2" charset="-122"/>
              </a:rPr>
              <a:t>色度图</a:t>
            </a:r>
            <a:r>
              <a:rPr lang="zh-CN" altLang="en-US" dirty="0">
                <a:ea typeface="宋体" pitchFamily="2" charset="-122"/>
              </a:rPr>
              <a:t> </a:t>
            </a:r>
            <a:endParaRPr lang="en-US" altLang="zh-TW" dirty="0">
              <a:ea typeface="PMingLiU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9.1 </a:t>
            </a:r>
            <a:r>
              <a:rPr lang="zh-CN" altLang="en-US" dirty="0" smtClean="0">
                <a:latin typeface="+mn-ea"/>
              </a:rPr>
              <a:t>彩色的形成原理与基本概念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计算颜色模型系统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9.2.2 </a:t>
            </a:r>
            <a:r>
              <a:rPr lang="zh-CN" altLang="en-US" dirty="0" smtClean="0">
                <a:latin typeface="+mn-ea"/>
              </a:rPr>
              <a:t>视觉颜色模型系统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9.2.3 </a:t>
            </a:r>
            <a:r>
              <a:rPr lang="zh-CN" altLang="en-US" dirty="0" smtClean="0">
                <a:latin typeface="+mn-ea"/>
              </a:rPr>
              <a:t>工业颜色模型系统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0379" y="1748589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/>
              <a:t>9.2.1.1  RGB</a:t>
            </a:r>
          </a:p>
          <a:p>
            <a:pPr algn="l"/>
            <a:r>
              <a:rPr lang="en-US" altLang="zh-CN" b="0" dirty="0" smtClean="0"/>
              <a:t>9.2.1.2  XYZ</a:t>
            </a:r>
          </a:p>
          <a:p>
            <a:pPr algn="l"/>
            <a:r>
              <a:rPr lang="en-US" altLang="zh-CN" b="0" dirty="0" smtClean="0">
                <a:solidFill>
                  <a:srgbClr val="0000FF"/>
                </a:solidFill>
              </a:rPr>
              <a:t>9.2.1.3  LAB</a:t>
            </a:r>
          </a:p>
          <a:p>
            <a:pPr algn="l"/>
            <a:r>
              <a:rPr lang="en-US" altLang="zh-CN" b="0" dirty="0" smtClean="0"/>
              <a:t>9.2.2.1  HSI</a:t>
            </a:r>
          </a:p>
          <a:p>
            <a:pPr algn="l"/>
            <a:r>
              <a:rPr lang="en-US" altLang="zh-CN" b="0" dirty="0" smtClean="0"/>
              <a:t>9.2.3.1  CMYK</a:t>
            </a:r>
          </a:p>
          <a:p>
            <a:pPr algn="l"/>
            <a:r>
              <a:rPr lang="en-US" altLang="zh-CN" b="0" dirty="0" smtClean="0"/>
              <a:t>9.2.3.2  YUV</a:t>
            </a:r>
          </a:p>
          <a:p>
            <a:pPr algn="l"/>
            <a:r>
              <a:rPr lang="en-US" altLang="zh-CN" b="0" dirty="0" smtClean="0"/>
              <a:t>9.2.3.3  </a:t>
            </a:r>
            <a:r>
              <a:rPr lang="en-US" altLang="zh-CN" b="0" dirty="0" err="1" smtClean="0"/>
              <a:t>YC</a:t>
            </a:r>
            <a:r>
              <a:rPr lang="en-US" altLang="zh-CN" b="0" baseline="-25000" dirty="0" err="1" smtClean="0"/>
              <a:t>b</a:t>
            </a:r>
            <a:r>
              <a:rPr lang="en-US" altLang="zh-CN" b="0" dirty="0" err="1" smtClean="0"/>
              <a:t>C</a:t>
            </a:r>
            <a:r>
              <a:rPr lang="en-US" altLang="zh-CN" b="0" baseline="-25000" dirty="0" err="1" smtClean="0"/>
              <a:t>r</a:t>
            </a:r>
            <a:endParaRPr lang="en-US" altLang="zh-CN" b="0" baseline="-25000" dirty="0" smtClean="0"/>
          </a:p>
          <a:p>
            <a:pPr algn="l"/>
            <a:r>
              <a:rPr lang="en-US" altLang="zh-CN" b="0" dirty="0" smtClean="0"/>
              <a:t>9.2.3.4  Halftone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713456" y="1560908"/>
            <a:ext cx="3671887" cy="4819781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n"/>
            </a:pPr>
            <a:r>
              <a:rPr lang="en-US" altLang="zh-CN" sz="3200" b="0" dirty="0">
                <a:cs typeface="Times New Roman" pitchFamily="18" charset="0"/>
              </a:rPr>
              <a:t> </a:t>
            </a:r>
            <a:r>
              <a:rPr lang="zh-CN" altLang="en-US" sz="3200" b="0" dirty="0">
                <a:cs typeface="Times New Roman" pitchFamily="18" charset="0"/>
              </a:rPr>
              <a:t>在比较色差时，</a:t>
            </a:r>
            <a:r>
              <a:rPr lang="zh-CN" altLang="en-US" sz="3200" b="0" dirty="0" smtClean="0">
                <a:cs typeface="Times New Roman" pitchFamily="18" charset="0"/>
              </a:rPr>
              <a:t>设</a:t>
            </a:r>
            <a:r>
              <a:rPr lang="en-US" altLang="zh-CN" sz="3200" b="0" i="1" dirty="0">
                <a:cs typeface="Times New Roman" pitchFamily="18" charset="0"/>
              </a:rPr>
              <a:t>a</a:t>
            </a:r>
            <a:r>
              <a:rPr lang="zh-CN" altLang="en-US" sz="3200" b="0" dirty="0" smtClean="0">
                <a:cs typeface="Times New Roman" pitchFamily="18" charset="0"/>
              </a:rPr>
              <a:t>为</a:t>
            </a:r>
            <a:r>
              <a:rPr lang="zh-CN" altLang="en-US" sz="3200" b="0" dirty="0">
                <a:cs typeface="Times New Roman" pitchFamily="18" charset="0"/>
              </a:rPr>
              <a:t>基准色</a:t>
            </a:r>
            <a:r>
              <a:rPr lang="zh-CN" altLang="en-US" sz="3200" b="0" dirty="0" smtClean="0">
                <a:cs typeface="Times New Roman" pitchFamily="18" charset="0"/>
              </a:rPr>
              <a:t>，</a:t>
            </a:r>
            <a:r>
              <a:rPr lang="en-US" altLang="zh-CN" sz="3200" b="0" i="1" dirty="0" smtClean="0">
                <a:cs typeface="Times New Roman" pitchFamily="18" charset="0"/>
              </a:rPr>
              <a:t>b</a:t>
            </a:r>
            <a:r>
              <a:rPr lang="zh-CN" altLang="en-US" sz="3200" b="0" dirty="0" smtClean="0">
                <a:cs typeface="Times New Roman" pitchFamily="18" charset="0"/>
              </a:rPr>
              <a:t>为</a:t>
            </a:r>
            <a:r>
              <a:rPr lang="zh-CN" altLang="en-US" sz="3200" b="0" dirty="0">
                <a:cs typeface="Times New Roman" pitchFamily="18" charset="0"/>
              </a:rPr>
              <a:t>试料色</a:t>
            </a:r>
            <a:r>
              <a:rPr lang="zh-CN" altLang="en-US" sz="3200" b="0" dirty="0" smtClean="0">
                <a:cs typeface="Times New Roman" pitchFamily="18" charset="0"/>
              </a:rPr>
              <a:t>，</a:t>
            </a:r>
            <a:r>
              <a:rPr lang="en-US" altLang="zh-CN" sz="3200" b="0" i="1" dirty="0" smtClean="0">
                <a:cs typeface="Times New Roman" pitchFamily="18" charset="0"/>
              </a:rPr>
              <a:t>a’</a:t>
            </a:r>
            <a:r>
              <a:rPr lang="zh-CN" altLang="en-US" sz="3200" b="0" dirty="0">
                <a:cs typeface="Times New Roman" pitchFamily="18" charset="0"/>
              </a:rPr>
              <a:t>为</a:t>
            </a:r>
            <a:r>
              <a:rPr lang="zh-CN" altLang="en-US" sz="3200" b="0" dirty="0" smtClean="0">
                <a:cs typeface="Times New Roman" pitchFamily="18" charset="0"/>
              </a:rPr>
              <a:t>与</a:t>
            </a:r>
            <a:r>
              <a:rPr lang="en-US" altLang="zh-CN" sz="3200" b="0" i="1" dirty="0" smtClean="0">
                <a:cs typeface="Times New Roman" pitchFamily="18" charset="0"/>
              </a:rPr>
              <a:t>b</a:t>
            </a:r>
            <a:r>
              <a:rPr lang="zh-CN" altLang="en-US" sz="3200" b="0" dirty="0" smtClean="0">
                <a:cs typeface="Times New Roman" pitchFamily="18" charset="0"/>
              </a:rPr>
              <a:t>相同</a:t>
            </a:r>
            <a:r>
              <a:rPr lang="zh-CN" altLang="en-US" sz="3200" b="0" dirty="0">
                <a:cs typeface="Times New Roman" pitchFamily="18" charset="0"/>
              </a:rPr>
              <a:t>亮度的基准色，</a:t>
            </a:r>
            <a:r>
              <a:rPr lang="el-GR" altLang="zh-CN" sz="3200" b="0" dirty="0">
                <a:cs typeface="Times New Roman" pitchFamily="18" charset="0"/>
              </a:rPr>
              <a:t>Δ</a:t>
            </a:r>
            <a:r>
              <a:rPr lang="en-US" altLang="zh-CN" sz="3200" b="0" dirty="0" err="1">
                <a:cs typeface="Times New Roman" pitchFamily="18" charset="0"/>
              </a:rPr>
              <a:t>E</a:t>
            </a:r>
            <a:r>
              <a:rPr lang="en-US" altLang="zh-CN" sz="3200" b="0" i="1" baseline="-25000" dirty="0" err="1">
                <a:cs typeface="Times New Roman" pitchFamily="18" charset="0"/>
              </a:rPr>
              <a:t>ab</a:t>
            </a:r>
            <a:r>
              <a:rPr lang="zh-CN" altLang="en-US" sz="3200" b="0" dirty="0">
                <a:cs typeface="Times New Roman" pitchFamily="18" charset="0"/>
              </a:rPr>
              <a:t>为色差程度，</a:t>
            </a:r>
            <a:r>
              <a:rPr lang="el-GR" altLang="zh-CN" sz="3200" b="0" dirty="0">
                <a:cs typeface="Times New Roman" pitchFamily="18" charset="0"/>
              </a:rPr>
              <a:t>Δ</a:t>
            </a:r>
            <a:r>
              <a:rPr lang="en-US" altLang="zh-CN" sz="3200" b="0" dirty="0" err="1">
                <a:cs typeface="Times New Roman" pitchFamily="18" charset="0"/>
              </a:rPr>
              <a:t>E</a:t>
            </a:r>
            <a:r>
              <a:rPr lang="en-US" altLang="zh-CN" sz="3200" b="0" i="1" baseline="-25000" dirty="0" err="1">
                <a:cs typeface="Times New Roman" pitchFamily="18" charset="0"/>
              </a:rPr>
              <a:t>ab</a:t>
            </a:r>
            <a:r>
              <a:rPr lang="zh-CN" altLang="en-US" sz="3200" b="0" dirty="0">
                <a:cs typeface="Times New Roman" pitchFamily="18" charset="0"/>
              </a:rPr>
              <a:t>大小决定了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色差程度的大小</a:t>
            </a:r>
            <a:r>
              <a:rPr lang="zh-CN" altLang="en-US" sz="3200" b="0" dirty="0">
                <a:cs typeface="Times New Roman" pitchFamily="18" charset="0"/>
              </a:rPr>
              <a:t>，具体见表。 </a:t>
            </a:r>
          </a:p>
        </p:txBody>
      </p:sp>
      <p:graphicFrame>
        <p:nvGraphicFramePr>
          <p:cNvPr id="503893" name="Group 85"/>
          <p:cNvGraphicFramePr>
            <a:graphicFrameLocks noGrp="1"/>
          </p:cNvGraphicFramePr>
          <p:nvPr/>
        </p:nvGraphicFramePr>
        <p:xfrm>
          <a:off x="4667250" y="1572128"/>
          <a:ext cx="3867150" cy="4989235"/>
        </p:xfrm>
        <a:graphic>
          <a:graphicData uri="http://schemas.openxmlformats.org/drawingml/2006/table">
            <a:tbl>
              <a:tblPr/>
              <a:tblGrid>
                <a:gridCol w="1451733"/>
                <a:gridCol w="2415417"/>
              </a:tblGrid>
              <a:tr h="119050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色差程度的鉴定</a:t>
                      </a:r>
                      <a:r>
                        <a:rPr kumimoji="0" lang="el-GR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Δ</a:t>
                      </a:r>
                      <a:r>
                        <a:rPr kumimoji="0" lang="en-US" altLang="zh-CN" sz="2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E</a:t>
                      </a:r>
                      <a:r>
                        <a:rPr kumimoji="0" lang="en-US" altLang="zh-CN" sz="24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ab</a:t>
                      </a:r>
                      <a:endParaRPr kumimoji="0" lang="en-US" altLang="zh-CN" sz="2400" b="0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l-GR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8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微量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0  ~   0.5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轻微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0.5 ~  1.5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35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能感觉到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1.5 ~  3.0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8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明显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3.0 ~  6.0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0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很大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6.0 ~ 12.0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0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截然不同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12.0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以上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333375"/>
            <a:ext cx="7773987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CIE Lab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描述 </a:t>
            </a:r>
            <a:endParaRPr lang="zh-CN" altLang="en-US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7029" y="533065"/>
            <a:ext cx="7343775" cy="1231900"/>
          </a:xfrm>
          <a:effectLst/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色 彩</a:t>
            </a:r>
            <a:endParaRPr lang="zh-CN" altLang="en-US" sz="4000" b="1" dirty="0">
              <a:latin typeface="+mn-ea"/>
              <a:ea typeface="+mn-ea"/>
            </a:endParaRPr>
          </a:p>
        </p:txBody>
      </p:sp>
      <p:sp>
        <p:nvSpPr>
          <p:cNvPr id="312325" name="Text Box 5"/>
          <p:cNvSpPr txBox="1">
            <a:spLocks noChangeArrowheads="1"/>
          </p:cNvSpPr>
          <p:nvPr/>
        </p:nvSpPr>
        <p:spPr bwMode="auto">
          <a:xfrm>
            <a:off x="786480" y="1930901"/>
            <a:ext cx="7812087" cy="3046988"/>
          </a:xfrm>
          <a:prstGeom prst="rect">
            <a:avLst/>
          </a:prstGeom>
          <a:noFill/>
          <a:ln w="57150" cmpd="thinThick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v"/>
            </a:pPr>
            <a:r>
              <a:rPr lang="zh-CN" altLang="en-US" sz="3200" b="0" dirty="0">
                <a:latin typeface="+mn-ea"/>
              </a:rPr>
              <a:t>人眼对于彩色的观察和处理是一</a:t>
            </a:r>
            <a:r>
              <a:rPr lang="zh-CN" altLang="en-US" sz="3200" b="0" dirty="0" smtClean="0">
                <a:latin typeface="+mn-ea"/>
              </a:rPr>
              <a:t>种</a:t>
            </a:r>
            <a:r>
              <a:rPr lang="zh-CN" altLang="en-US" sz="3200" dirty="0" smtClean="0">
                <a:solidFill>
                  <a:srgbClr val="0000FF"/>
                </a:solidFill>
                <a:latin typeface="+mn-ea"/>
              </a:rPr>
              <a:t>生理</a:t>
            </a:r>
            <a:r>
              <a:rPr lang="zh-CN" altLang="en-US" sz="3200" b="0" dirty="0" smtClean="0">
                <a:latin typeface="+mn-ea"/>
              </a:rPr>
              <a:t> 和</a:t>
            </a:r>
            <a:r>
              <a:rPr lang="zh-CN" altLang="en-US" sz="3200" dirty="0" smtClean="0">
                <a:solidFill>
                  <a:srgbClr val="0000FF"/>
                </a:solidFill>
                <a:latin typeface="+mn-ea"/>
              </a:rPr>
              <a:t>心理</a:t>
            </a:r>
            <a:r>
              <a:rPr lang="zh-CN" altLang="en-US" sz="3200" b="0" dirty="0" smtClean="0">
                <a:latin typeface="+mn-ea"/>
              </a:rPr>
              <a:t>现象</a:t>
            </a:r>
            <a:r>
              <a:rPr lang="zh-CN" altLang="en-US" sz="3200" b="0" dirty="0">
                <a:latin typeface="+mn-ea"/>
              </a:rPr>
              <a:t>，其机理还</a:t>
            </a:r>
            <a:r>
              <a:rPr lang="zh-CN" altLang="en-US" sz="3200" dirty="0">
                <a:solidFill>
                  <a:srgbClr val="0000FF"/>
                </a:solidFill>
                <a:latin typeface="+mn-ea"/>
              </a:rPr>
              <a:t>没有完全搞清楚</a:t>
            </a:r>
            <a:r>
              <a:rPr lang="zh-CN" altLang="en-US" sz="3200" b="0" dirty="0">
                <a:latin typeface="+mn-ea"/>
              </a:rPr>
              <a:t>，因而对于彩色的许多</a:t>
            </a:r>
            <a:r>
              <a:rPr lang="zh-CN" altLang="en-US" sz="3200" dirty="0">
                <a:solidFill>
                  <a:srgbClr val="0000FF"/>
                </a:solidFill>
                <a:latin typeface="+mn-ea"/>
              </a:rPr>
              <a:t>结论</a:t>
            </a:r>
            <a:r>
              <a:rPr lang="zh-CN" altLang="en-US" sz="3200" b="0" dirty="0">
                <a:latin typeface="+mn-ea"/>
              </a:rPr>
              <a:t>都是建立在</a:t>
            </a:r>
            <a:r>
              <a:rPr lang="zh-CN" altLang="en-US" sz="3200" dirty="0">
                <a:solidFill>
                  <a:srgbClr val="0000FF"/>
                </a:solidFill>
                <a:latin typeface="+mn-ea"/>
              </a:rPr>
              <a:t>实验</a:t>
            </a:r>
            <a:r>
              <a:rPr lang="zh-CN" altLang="en-US" sz="3200" b="0" dirty="0">
                <a:latin typeface="+mn-ea"/>
              </a:rPr>
              <a:t>基础之上的。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333375"/>
            <a:ext cx="7773987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CIE Lab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描述 </a:t>
            </a:r>
            <a:endParaRPr lang="zh-CN" altLang="en-US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37284" name="Rectangle 4"/>
          <p:cNvSpPr>
            <a:spLocks noChangeArrowheads="1"/>
          </p:cNvSpPr>
          <p:nvPr/>
        </p:nvSpPr>
        <p:spPr bwMode="auto">
          <a:xfrm>
            <a:off x="658060" y="3693615"/>
            <a:ext cx="4266866" cy="1865126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b="0" dirty="0">
                <a:cs typeface="Times New Roman" pitchFamily="18" charset="0"/>
              </a:rPr>
              <a:t>L:</a:t>
            </a:r>
            <a:r>
              <a:rPr lang="en-US" altLang="zh-CN" sz="3200" b="1" dirty="0">
                <a:cs typeface="Times New Roman" pitchFamily="18" charset="0"/>
              </a:rPr>
              <a:t>  </a:t>
            </a:r>
            <a:r>
              <a:rPr lang="zh-CN" altLang="en-US" sz="3200" b="1" dirty="0">
                <a:cs typeface="Times New Roman" pitchFamily="18" charset="0"/>
              </a:rPr>
              <a:t>明亮度</a:t>
            </a:r>
          </a:p>
          <a:p>
            <a:pPr algn="l">
              <a:lnSpc>
                <a:spcPct val="120000"/>
              </a:lnSpc>
            </a:pPr>
            <a:r>
              <a:rPr lang="en-US" altLang="zh-CN" sz="3200" b="0" dirty="0">
                <a:cs typeface="Times New Roman" pitchFamily="18" charset="0"/>
              </a:rPr>
              <a:t>a:  </a:t>
            </a:r>
            <a:r>
              <a:rPr lang="zh-CN" altLang="en-US" sz="3200" b="1" dirty="0">
                <a:cs typeface="Times New Roman" pitchFamily="18" charset="0"/>
              </a:rPr>
              <a:t>从绿色到红色</a:t>
            </a:r>
          </a:p>
          <a:p>
            <a:pPr algn="l">
              <a:lnSpc>
                <a:spcPct val="120000"/>
              </a:lnSpc>
            </a:pPr>
            <a:r>
              <a:rPr lang="en-US" altLang="zh-CN" sz="3200" b="0" dirty="0">
                <a:cs typeface="Times New Roman" pitchFamily="18" charset="0"/>
              </a:rPr>
              <a:t>b:  </a:t>
            </a:r>
            <a:r>
              <a:rPr lang="zh-CN" altLang="en-US" sz="3200" b="1" dirty="0">
                <a:cs typeface="Times New Roman" pitchFamily="18" charset="0"/>
              </a:rPr>
              <a:t>从蓝色到黄色</a:t>
            </a:r>
          </a:p>
        </p:txBody>
      </p:sp>
      <p:sp>
        <p:nvSpPr>
          <p:cNvPr id="737286" name="Text Box 6"/>
          <p:cNvSpPr txBox="1">
            <a:spLocks noChangeArrowheads="1"/>
          </p:cNvSpPr>
          <p:nvPr/>
        </p:nvSpPr>
        <p:spPr bwMode="auto">
          <a:xfrm>
            <a:off x="698834" y="1451059"/>
            <a:ext cx="7850188" cy="2012859"/>
          </a:xfrm>
          <a:prstGeom prst="rect">
            <a:avLst/>
          </a:prstGeom>
          <a:noFill/>
          <a:ln w="57150" cmpd="thinThick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v"/>
            </a:pPr>
            <a:r>
              <a:rPr lang="en-US" altLang="zh-CN" sz="3200" b="0" dirty="0">
                <a:cs typeface="Times New Roman" pitchFamily="18" charset="0"/>
              </a:rPr>
              <a:t>Lab</a:t>
            </a:r>
            <a:r>
              <a:rPr lang="zh-CN" altLang="en-US" sz="3200" b="0" dirty="0">
                <a:cs typeface="Times New Roman" pitchFamily="18" charset="0"/>
              </a:rPr>
              <a:t>颜色空间是在</a:t>
            </a:r>
            <a:r>
              <a:rPr lang="en-US" altLang="zh-CN" sz="3200" b="0" dirty="0">
                <a:solidFill>
                  <a:srgbClr val="0000FF"/>
                </a:solidFill>
                <a:cs typeface="Times New Roman" pitchFamily="18" charset="0"/>
              </a:rPr>
              <a:t>1976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年</a:t>
            </a:r>
            <a:r>
              <a:rPr lang="zh-CN" altLang="en-US" sz="3200" b="0" dirty="0">
                <a:cs typeface="Times New Roman" pitchFamily="18" charset="0"/>
              </a:rPr>
              <a:t>制定的等色空间，以克服在</a:t>
            </a:r>
            <a:r>
              <a:rPr lang="en-US" altLang="zh-CN" sz="3200" b="0" dirty="0" smtClean="0">
                <a:solidFill>
                  <a:srgbClr val="0000FF"/>
                </a:solidFill>
                <a:cs typeface="Times New Roman" pitchFamily="18" charset="0"/>
              </a:rPr>
              <a:t>xyz</a:t>
            </a:r>
            <a:r>
              <a:rPr lang="zh-CN" altLang="en-US" sz="3200" dirty="0" smtClean="0">
                <a:solidFill>
                  <a:srgbClr val="0000FF"/>
                </a:solidFill>
                <a:cs typeface="Times New Roman" pitchFamily="18" charset="0"/>
              </a:rPr>
              <a:t>色度图</a:t>
            </a:r>
            <a:r>
              <a:rPr lang="zh-CN" altLang="en-US" sz="3200" b="0" dirty="0">
                <a:cs typeface="Times New Roman" pitchFamily="18" charset="0"/>
              </a:rPr>
              <a:t>上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相等的距离</a:t>
            </a:r>
            <a:r>
              <a:rPr lang="zh-CN" altLang="en-US" sz="3200" b="0" dirty="0">
                <a:cs typeface="Times New Roman" pitchFamily="18" charset="0"/>
              </a:rPr>
              <a:t>并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不</a:t>
            </a:r>
            <a:r>
              <a:rPr lang="zh-CN" altLang="en-US" sz="3200" b="0" dirty="0">
                <a:cs typeface="Times New Roman" pitchFamily="18" charset="0"/>
              </a:rPr>
              <a:t>相当于我们所觉察到的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相等色差</a:t>
            </a:r>
            <a:r>
              <a:rPr lang="zh-CN" altLang="en-US" sz="3200" b="0" dirty="0">
                <a:cs typeface="Times New Roman" pitchFamily="18" charset="0"/>
              </a:rPr>
              <a:t>的问题。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646821" y="3866147"/>
            <a:ext cx="3128211" cy="2625949"/>
            <a:chOff x="4377" y="2840"/>
            <a:chExt cx="1134" cy="1226"/>
          </a:xfrm>
        </p:grpSpPr>
        <p:pic>
          <p:nvPicPr>
            <p:cNvPr id="737287" name="Picture 7" descr="http://www.lnnu.edu.cn/xdjyjx/CG_HTML/05/05030302.JPG"/>
            <p:cNvPicPr>
              <a:picLocks noChangeAspect="1" noChangeArrowheads="1"/>
            </p:cNvPicPr>
            <p:nvPr/>
          </p:nvPicPr>
          <p:blipFill>
            <a:blip r:embed="rId3" r:link="rId4" cstate="print"/>
            <a:srcRect/>
            <a:stretch>
              <a:fillRect/>
            </a:stretch>
          </p:blipFill>
          <p:spPr bwMode="auto">
            <a:xfrm>
              <a:off x="4377" y="2840"/>
              <a:ext cx="1043" cy="9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37289" name="Text Box 9"/>
            <p:cNvSpPr txBox="1">
              <a:spLocks noChangeArrowheads="1"/>
            </p:cNvSpPr>
            <p:nvPr/>
          </p:nvSpPr>
          <p:spPr bwMode="auto">
            <a:xfrm>
              <a:off x="4377" y="3793"/>
              <a:ext cx="1134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altLang="zh-CN" sz="3200" b="1" dirty="0">
                  <a:cs typeface="Times New Roman" pitchFamily="18" charset="0"/>
                </a:rPr>
                <a:t>Lab </a:t>
              </a:r>
              <a:r>
                <a:rPr lang="zh-CN" altLang="en-US" sz="3200" b="1" dirty="0">
                  <a:cs typeface="Times New Roman" pitchFamily="18" charset="0"/>
                </a:rPr>
                <a:t>的概念图</a:t>
              </a:r>
              <a:endParaRPr lang="zh-CN" altLang="en-US" sz="3200" dirty="0"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9.1 </a:t>
            </a:r>
            <a:r>
              <a:rPr lang="zh-CN" altLang="en-US" dirty="0" smtClean="0">
                <a:latin typeface="+mn-ea"/>
              </a:rPr>
              <a:t>彩色的形成原理与基本概念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9.2.1 </a:t>
            </a:r>
            <a:r>
              <a:rPr lang="zh-CN" altLang="en-US" dirty="0" smtClean="0">
                <a:latin typeface="+mn-ea"/>
              </a:rPr>
              <a:t>计算颜色模型系统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视觉颜色模型系统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9.2.3 </a:t>
            </a:r>
            <a:r>
              <a:rPr lang="zh-CN" altLang="en-US" dirty="0" smtClean="0">
                <a:latin typeface="+mn-ea"/>
              </a:rPr>
              <a:t>工业颜色模型系统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0379" y="1748589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/>
              <a:t>9.2.1.1  RGB</a:t>
            </a:r>
          </a:p>
          <a:p>
            <a:pPr algn="l"/>
            <a:r>
              <a:rPr lang="en-US" altLang="zh-CN" b="0" dirty="0" smtClean="0"/>
              <a:t>9.2.1.2  XYZ</a:t>
            </a:r>
          </a:p>
          <a:p>
            <a:pPr algn="l"/>
            <a:r>
              <a:rPr lang="en-US" altLang="zh-CN" b="0" dirty="0" smtClean="0"/>
              <a:t>9.2.1.3  LAB</a:t>
            </a:r>
          </a:p>
          <a:p>
            <a:pPr algn="l"/>
            <a:r>
              <a:rPr lang="en-US" altLang="zh-CN" b="0" dirty="0" smtClean="0">
                <a:solidFill>
                  <a:srgbClr val="0000FF"/>
                </a:solidFill>
              </a:rPr>
              <a:t>9.2.2.1  HSI</a:t>
            </a:r>
          </a:p>
          <a:p>
            <a:pPr algn="l"/>
            <a:r>
              <a:rPr lang="en-US" altLang="zh-CN" b="0" dirty="0" smtClean="0"/>
              <a:t>9.2.3.1  CMYK</a:t>
            </a:r>
          </a:p>
          <a:p>
            <a:pPr algn="l"/>
            <a:r>
              <a:rPr lang="en-US" altLang="zh-CN" b="0" dirty="0" smtClean="0"/>
              <a:t>9.2.3.2  YUV</a:t>
            </a:r>
          </a:p>
          <a:p>
            <a:pPr algn="l"/>
            <a:r>
              <a:rPr lang="en-US" altLang="zh-CN" b="0" dirty="0" smtClean="0"/>
              <a:t>9.2.3.3  </a:t>
            </a:r>
            <a:r>
              <a:rPr lang="en-US" altLang="zh-CN" b="0" dirty="0" err="1" smtClean="0"/>
              <a:t>YC</a:t>
            </a:r>
            <a:r>
              <a:rPr lang="en-US" altLang="zh-CN" b="0" baseline="-25000" dirty="0" err="1" smtClean="0"/>
              <a:t>b</a:t>
            </a:r>
            <a:r>
              <a:rPr lang="en-US" altLang="zh-CN" b="0" dirty="0" err="1" smtClean="0"/>
              <a:t>C</a:t>
            </a:r>
            <a:r>
              <a:rPr lang="en-US" altLang="zh-CN" b="0" baseline="-25000" dirty="0" err="1" smtClean="0"/>
              <a:t>r</a:t>
            </a:r>
            <a:endParaRPr lang="en-US" altLang="zh-CN" b="0" baseline="-25000" dirty="0" smtClean="0"/>
          </a:p>
          <a:p>
            <a:pPr algn="l"/>
            <a:r>
              <a:rPr lang="en-US" altLang="zh-CN" b="0" dirty="0" smtClean="0"/>
              <a:t>9.2.3.4  Halftone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3242" y="48318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HSI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色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系问题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的提出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0231" y="2132180"/>
            <a:ext cx="7771147" cy="2970212"/>
          </a:xfrm>
          <a:ln w="38100" cmpd="dbl"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色系虽然是目前各类显示器使用的色系，但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颜色的构成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与人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对颜色的理解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方式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不同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，所以在进行处理与调整时，比较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不容易获得准确的参数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521369" y="691733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HSI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色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系基本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设计思路</a:t>
            </a:r>
          </a:p>
        </p:txBody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3979" y="2148222"/>
            <a:ext cx="7803231" cy="2970212"/>
          </a:xfrm>
          <a:ln w="38100" cmpd="dbl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这种彩色系统格式的设计反映了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人类观察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彩色的方式。如：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红色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又分为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浅红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深红色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等等。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Pure Light 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纯光光谱</a:t>
            </a:r>
            <a:endParaRPr lang="en-US" altLang="zh-CN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The figure shows some example </a:t>
            </a:r>
            <a:r>
              <a:rPr lang="en-GB" sz="2800" b="1" dirty="0">
                <a:latin typeface="Times New Roman" pitchFamily="18" charset="0"/>
                <a:cs typeface="Times New Roman" pitchFamily="18" charset="0"/>
              </a:rPr>
              <a:t>spectral densities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b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sz="2800" dirty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) (power per unit wavelength) for pure lights and the common names given to the </a:t>
            </a:r>
            <a:r>
              <a:rPr lang="en-GB" sz="2800" dirty="0" err="1">
                <a:latin typeface="Times New Roman" pitchFamily="18" charset="0"/>
                <a:cs typeface="Times New Roman" pitchFamily="18" charset="0"/>
              </a:rPr>
              <a:t>colors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 we see.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90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467765" y="3009900"/>
            <a:ext cx="6914236" cy="3848101"/>
          </a:xfrm>
          <a:noFill/>
          <a:ln/>
        </p:spPr>
      </p:pic>
      <p:sp>
        <p:nvSpPr>
          <p:cNvPr id="5" name="矩形 4"/>
          <p:cNvSpPr/>
          <p:nvPr/>
        </p:nvSpPr>
        <p:spPr>
          <a:xfrm>
            <a:off x="6851758" y="489361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0000FF"/>
                </a:solidFill>
                <a:cs typeface="Times New Roman" pitchFamily="18" charset="0"/>
              </a:rPr>
              <a:t>纯光光谱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Color 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Description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颜色的描述</a:t>
            </a:r>
            <a:endParaRPr lang="en-US" altLang="zh-CN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8343900" cy="4525963"/>
          </a:xfrm>
        </p:spPr>
        <p:txBody>
          <a:bodyPr/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It specifies a spectrum having the shape shown in the figure by three numbers: dominant wavelength, saturation, and luminance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混合光的描述：主导波长、饱和度、亮度。</a:t>
            </a:r>
            <a:endParaRPr lang="en-US" altLang="zh-CN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5450" y="3371850"/>
            <a:ext cx="6172200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2166616" y="409994"/>
            <a:ext cx="496642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 smtClean="0">
                <a:ea typeface="PMingLiU" pitchFamily="18" charset="-120"/>
                <a:cs typeface="Times New Roman" pitchFamily="18" charset="0"/>
              </a:rPr>
              <a:t>HSI </a:t>
            </a:r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Model </a:t>
            </a:r>
            <a:r>
              <a:rPr lang="en-US" altLang="zh-CN" sz="4400" b="0" dirty="0">
                <a:ea typeface="宋体" pitchFamily="2" charset="-122"/>
                <a:cs typeface="Times New Roman" pitchFamily="18" charset="0"/>
              </a:rPr>
              <a:t>HSI</a:t>
            </a:r>
            <a:r>
              <a:rPr lang="zh-CN" altLang="en-US" sz="4400" dirty="0">
                <a:ea typeface="宋体" pitchFamily="2" charset="-122"/>
              </a:rPr>
              <a:t>模型</a:t>
            </a:r>
            <a:r>
              <a:rPr lang="zh-TW" altLang="en-US" dirty="0">
                <a:ea typeface="PMingLiU" pitchFamily="18" charset="-120"/>
              </a:rPr>
              <a:t> </a:t>
            </a:r>
            <a:endParaRPr lang="en-US" altLang="zh-TW" dirty="0">
              <a:ea typeface="PMingLiU" pitchFamily="18" charset="-12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00050" y="1417638"/>
            <a:ext cx="8386763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HSI: hue, saturation, and intensity. </a:t>
            </a:r>
          </a:p>
          <a:p>
            <a:pPr algn="l"/>
            <a:r>
              <a:rPr lang="en-US" altLang="zh-CN" sz="3200" b="0" dirty="0">
                <a:ea typeface="宋体" pitchFamily="2" charset="-122"/>
              </a:rPr>
              <a:t>HSI model decouples the intensity component from the color-carrying information (hue and saturation). </a:t>
            </a:r>
          </a:p>
          <a:p>
            <a:pPr algn="l"/>
            <a:r>
              <a:rPr lang="en-US" altLang="zh-CN" sz="3200" b="0" dirty="0">
                <a:ea typeface="宋体" pitchFamily="2" charset="-122"/>
              </a:rPr>
              <a:t>It is an ideal tool for color description that are natural to humans.</a:t>
            </a:r>
          </a:p>
        </p:txBody>
      </p:sp>
      <p:sp>
        <p:nvSpPr>
          <p:cNvPr id="206856" name="Rectangle 8"/>
          <p:cNvSpPr>
            <a:spLocks noChangeArrowheads="1"/>
          </p:cNvSpPr>
          <p:nvPr/>
        </p:nvSpPr>
        <p:spPr bwMode="auto">
          <a:xfrm>
            <a:off x="2532397" y="4570686"/>
            <a:ext cx="1415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zh-CN" altLang="en-US" sz="3200" dirty="0" smtClean="0">
                <a:solidFill>
                  <a:srgbClr val="0000FF"/>
                </a:solidFill>
                <a:ea typeface="宋体" pitchFamily="2" charset="-122"/>
              </a:rPr>
              <a:t>色调</a:t>
            </a:r>
            <a:endParaRPr lang="en-US" altLang="zh-CN" sz="3200" dirty="0" smtClean="0">
              <a:solidFill>
                <a:srgbClr val="0000FF"/>
              </a:solidFill>
              <a:ea typeface="宋体" pitchFamily="2" charset="-122"/>
            </a:endParaRPr>
          </a:p>
          <a:p>
            <a:pPr algn="l"/>
            <a:r>
              <a:rPr lang="zh-CN" altLang="en-US" sz="3200" dirty="0" smtClean="0">
                <a:solidFill>
                  <a:srgbClr val="0000FF"/>
                </a:solidFill>
                <a:ea typeface="宋体" pitchFamily="2" charset="-122"/>
              </a:rPr>
              <a:t>饱和度</a:t>
            </a:r>
            <a:endParaRPr lang="en-US" altLang="zh-CN" sz="3200" dirty="0" smtClean="0">
              <a:solidFill>
                <a:srgbClr val="0000FF"/>
              </a:solidFill>
              <a:ea typeface="宋体" pitchFamily="2" charset="-122"/>
            </a:endParaRPr>
          </a:p>
          <a:p>
            <a:pPr algn="l"/>
            <a:r>
              <a:rPr lang="zh-CN" altLang="en-US" sz="3200" dirty="0" smtClean="0">
                <a:solidFill>
                  <a:srgbClr val="0000FF"/>
                </a:solidFill>
                <a:ea typeface="宋体" pitchFamily="2" charset="-122"/>
              </a:rPr>
              <a:t>亮度 </a:t>
            </a:r>
            <a:endParaRPr lang="zh-CN" altLang="en-US" sz="3200" dirty="0">
              <a:solidFill>
                <a:srgbClr val="0000FF"/>
              </a:solidFill>
              <a:ea typeface="宋体" pitchFamily="2" charset="-122"/>
            </a:endParaRP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4963543" y="3995738"/>
          <a:ext cx="4180458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27" name="Image" r:id="rId4" imgW="6514286" imgH="4457143" progId="">
                  <p:embed/>
                </p:oleObj>
              </mc:Choice>
              <mc:Fallback>
                <p:oleObj name="Image" r:id="rId4" imgW="6514286" imgH="4457143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3543" y="3995738"/>
                        <a:ext cx="4180458" cy="286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95313"/>
            <a:ext cx="8229600" cy="63992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 (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Intensity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 </a:t>
            </a:r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亮度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 (Intensity) : The amount or degree of strength of light per unit area. </a:t>
            </a:r>
            <a:endParaRPr lang="zh-CN" altLang="en-US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54308" name="Rectangle 4"/>
          <p:cNvSpPr>
            <a:spLocks noChangeArrowheads="1"/>
          </p:cNvSpPr>
          <p:nvPr/>
        </p:nvSpPr>
        <p:spPr bwMode="auto">
          <a:xfrm>
            <a:off x="898358" y="3171074"/>
            <a:ext cx="7571873" cy="792162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0"/>
                  <a:invGamma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309" name="Text Box 5"/>
          <p:cNvSpPr txBox="1">
            <a:spLocks noChangeArrowheads="1"/>
          </p:cNvSpPr>
          <p:nvPr/>
        </p:nvSpPr>
        <p:spPr bwMode="auto">
          <a:xfrm>
            <a:off x="2860760" y="4211225"/>
            <a:ext cx="3600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3200" b="0" dirty="0">
                <a:latin typeface="+mn-ea"/>
              </a:rPr>
              <a:t>I: </a:t>
            </a:r>
            <a:r>
              <a:rPr lang="zh-CN" altLang="en-US" sz="3200" dirty="0" smtClean="0">
                <a:latin typeface="+mn-ea"/>
              </a:rPr>
              <a:t>小     大</a:t>
            </a:r>
            <a:endParaRPr lang="zh-CN" altLang="en-US" sz="3200" dirty="0">
              <a:latin typeface="+mn-ea"/>
            </a:endParaRPr>
          </a:p>
        </p:txBody>
      </p:sp>
      <p:sp>
        <p:nvSpPr>
          <p:cNvPr id="354310" name="Line 6"/>
          <p:cNvSpPr>
            <a:spLocks noChangeShapeType="1"/>
          </p:cNvSpPr>
          <p:nvPr/>
        </p:nvSpPr>
        <p:spPr bwMode="auto">
          <a:xfrm>
            <a:off x="4163094" y="4556130"/>
            <a:ext cx="731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54311" name="Text Box 7"/>
          <p:cNvSpPr txBox="1">
            <a:spLocks noChangeArrowheads="1"/>
          </p:cNvSpPr>
          <p:nvPr/>
        </p:nvSpPr>
        <p:spPr bwMode="auto">
          <a:xfrm>
            <a:off x="2189748" y="4608100"/>
            <a:ext cx="50452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ea typeface="宋体" pitchFamily="2" charset="-122"/>
              </a:rPr>
              <a:t>      </a:t>
            </a:r>
            <a:r>
              <a:rPr lang="en-US" altLang="zh-CN" sz="3200" b="0" dirty="0">
                <a:ea typeface="宋体" pitchFamily="2" charset="-122"/>
              </a:rPr>
              <a:t>dark          bright</a:t>
            </a:r>
          </a:p>
        </p:txBody>
      </p:sp>
      <p:sp>
        <p:nvSpPr>
          <p:cNvPr id="354312" name="Line 8"/>
          <p:cNvSpPr>
            <a:spLocks noChangeShapeType="1"/>
          </p:cNvSpPr>
          <p:nvPr/>
        </p:nvSpPr>
        <p:spPr bwMode="auto">
          <a:xfrm>
            <a:off x="4002505" y="4916911"/>
            <a:ext cx="579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86063" y="5288340"/>
            <a:ext cx="7523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3200" b="0" dirty="0" smtClean="0">
                <a:solidFill>
                  <a:schemeClr val="tx2"/>
                </a:solidFill>
                <a:latin typeface="+mj-ea"/>
                <a:ea typeface="+mj-ea"/>
              </a:rPr>
              <a:t>I</a:t>
            </a:r>
            <a:r>
              <a:rPr lang="en-US" altLang="zh-CN" sz="3200" b="0" dirty="0" smtClean="0"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lang="zh-CN" altLang="en-US" sz="3200" b="0" dirty="0" smtClean="0">
                <a:latin typeface="+mj-ea"/>
                <a:ea typeface="+mj-ea"/>
              </a:rPr>
              <a:t>表示光照强度或称为</a:t>
            </a:r>
            <a:r>
              <a:rPr lang="zh-CN" altLang="en-US" sz="3200" dirty="0" smtClean="0">
                <a:solidFill>
                  <a:srgbClr val="0000FF"/>
                </a:solidFill>
                <a:latin typeface="+mj-ea"/>
                <a:ea typeface="+mj-ea"/>
              </a:rPr>
              <a:t>亮度</a:t>
            </a:r>
            <a:r>
              <a:rPr lang="zh-CN" altLang="en-US" sz="3200" b="0" dirty="0" smtClean="0">
                <a:latin typeface="+mj-ea"/>
                <a:ea typeface="+mj-ea"/>
              </a:rPr>
              <a:t>，它确定了像素的整体亮度，而不管其颜色是什么。</a:t>
            </a:r>
            <a:endParaRPr lang="zh-CN" altLang="en-US" sz="3200" b="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8" grpId="0" animBg="1"/>
      <p:bldP spid="35430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042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zh-CN" sz="49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Different </a:t>
            </a:r>
            <a:r>
              <a:rPr lang="en-US" altLang="zh-CN" sz="49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Intensites</a:t>
            </a:r>
            <a:r>
              <a:rPr lang="en-US" altLang="zh-CN" sz="3200" b="1" dirty="0">
                <a:ea typeface="宋体" pitchFamily="2" charset="-122"/>
              </a:rPr>
              <a:t/>
            </a:r>
            <a:br>
              <a:rPr lang="en-US" altLang="zh-CN" sz="3200" b="1" dirty="0">
                <a:ea typeface="宋体" pitchFamily="2" charset="-122"/>
              </a:rPr>
            </a:br>
            <a:r>
              <a:rPr lang="zh-CN" altLang="en-US" sz="4900" b="1" dirty="0" smtClean="0">
                <a:ea typeface="宋体" pitchFamily="2" charset="-122"/>
              </a:rPr>
              <a:t>不同</a:t>
            </a:r>
            <a:r>
              <a:rPr lang="zh-CN" altLang="en-US" sz="4900" b="1" dirty="0">
                <a:ea typeface="宋体" pitchFamily="2" charset="-122"/>
              </a:rPr>
              <a:t>的亮度</a:t>
            </a:r>
          </a:p>
        </p:txBody>
      </p:sp>
      <p:grpSp>
        <p:nvGrpSpPr>
          <p:cNvPr id="355335" name="Group 7"/>
          <p:cNvGrpSpPr>
            <a:grpSpLocks/>
          </p:cNvGrpSpPr>
          <p:nvPr/>
        </p:nvGrpSpPr>
        <p:grpSpPr bwMode="auto">
          <a:xfrm>
            <a:off x="1347537" y="4074695"/>
            <a:ext cx="6753726" cy="2421104"/>
            <a:chOff x="1383" y="2840"/>
            <a:chExt cx="2722" cy="1361"/>
          </a:xfrm>
        </p:grpSpPr>
        <p:sp>
          <p:nvSpPr>
            <p:cNvPr id="355336" name="Rectangle 8"/>
            <p:cNvSpPr>
              <a:spLocks noChangeArrowheads="1"/>
            </p:cNvSpPr>
            <p:nvPr/>
          </p:nvSpPr>
          <p:spPr bwMode="auto">
            <a:xfrm>
              <a:off x="2744" y="2840"/>
              <a:ext cx="1361" cy="1360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5337" name="Rectangle 9"/>
            <p:cNvSpPr>
              <a:spLocks noChangeArrowheads="1"/>
            </p:cNvSpPr>
            <p:nvPr/>
          </p:nvSpPr>
          <p:spPr bwMode="auto">
            <a:xfrm>
              <a:off x="1383" y="2840"/>
              <a:ext cx="1361" cy="1361"/>
            </a:xfrm>
            <a:prstGeom prst="rect">
              <a:avLst/>
            </a:prstGeom>
            <a:gradFill rotWithShape="1">
              <a:gsLst>
                <a:gs pos="0">
                  <a:srgbClr val="FF3300">
                    <a:gamma/>
                    <a:shade val="0"/>
                    <a:invGamma/>
                  </a:srgbClr>
                </a:gs>
                <a:gs pos="100000">
                  <a:srgbClr val="FF33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5338" name="Group 10"/>
          <p:cNvGrpSpPr>
            <a:grpSpLocks/>
          </p:cNvGrpSpPr>
          <p:nvPr/>
        </p:nvGrpSpPr>
        <p:grpSpPr bwMode="auto">
          <a:xfrm>
            <a:off x="1363579" y="1620838"/>
            <a:ext cx="6769767" cy="2373646"/>
            <a:chOff x="1020" y="1207"/>
            <a:chExt cx="2721" cy="1361"/>
          </a:xfrm>
        </p:grpSpPr>
        <p:sp>
          <p:nvSpPr>
            <p:cNvPr id="355339" name="Rectangle 11"/>
            <p:cNvSpPr>
              <a:spLocks noChangeArrowheads="1"/>
            </p:cNvSpPr>
            <p:nvPr/>
          </p:nvSpPr>
          <p:spPr bwMode="auto">
            <a:xfrm>
              <a:off x="1020" y="1207"/>
              <a:ext cx="1360" cy="1361"/>
            </a:xfrm>
            <a:prstGeom prst="rect">
              <a:avLst/>
            </a:prstGeom>
            <a:gradFill rotWithShape="1">
              <a:gsLst>
                <a:gs pos="0">
                  <a:srgbClr val="FFCCFF">
                    <a:gamma/>
                    <a:shade val="0"/>
                    <a:invGamma/>
                  </a:srgbClr>
                </a:gs>
                <a:gs pos="100000">
                  <a:srgbClr val="FFCC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5340" name="Rectangle 12"/>
            <p:cNvSpPr>
              <a:spLocks noChangeArrowheads="1"/>
            </p:cNvSpPr>
            <p:nvPr/>
          </p:nvSpPr>
          <p:spPr bwMode="auto">
            <a:xfrm>
              <a:off x="2381" y="1207"/>
              <a:ext cx="1360" cy="1361"/>
            </a:xfrm>
            <a:prstGeom prst="rect">
              <a:avLst/>
            </a:prstGeom>
            <a:gradFill rotWithShape="1">
              <a:gsLst>
                <a:gs pos="0">
                  <a:srgbClr val="FFCCFF"/>
                </a:gs>
                <a:gs pos="100000">
                  <a:srgbClr val="FFCCFF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5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5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3738" y="465138"/>
            <a:ext cx="5299075" cy="1117600"/>
          </a:xfrm>
        </p:spPr>
        <p:txBody>
          <a:bodyPr/>
          <a:lstStyle/>
          <a:p>
            <a:pPr marL="0" indent="0" eaLnBrk="1" hangingPunct="1"/>
            <a:r>
              <a:rPr lang="zh-CN" b="1" dirty="0" smtClean="0">
                <a:latin typeface="黑体" pitchFamily="2" charset="-122"/>
                <a:sym typeface="黑体" pitchFamily="2" charset="-122"/>
              </a:rPr>
              <a:t>亮度效果示意图</a:t>
            </a:r>
          </a:p>
        </p:txBody>
      </p:sp>
      <p:pic>
        <p:nvPicPr>
          <p:cNvPr id="44035" name="Picture 3" descr="Color Wheel"/>
          <p:cNvPicPr preferRelativeResize="0"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9388" y="1862138"/>
            <a:ext cx="4318000" cy="3238500"/>
          </a:xfrm>
        </p:spPr>
      </p:pic>
      <p:pic>
        <p:nvPicPr>
          <p:cNvPr id="44036" name="Picture 5" descr="Color Wheel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862138"/>
            <a:ext cx="4318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866322" y="354920"/>
            <a:ext cx="784701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spAutoFit/>
          </a:bodyPr>
          <a:lstStyle/>
          <a:p>
            <a:r>
              <a:rPr lang="en-US" altLang="zh-CN" sz="4400" b="0" dirty="0" smtClean="0">
                <a:cs typeface="Times New Roman" pitchFamily="18" charset="0"/>
              </a:rPr>
              <a:t>Color</a:t>
            </a:r>
            <a:r>
              <a:rPr lang="en-US" altLang="zh-TW" sz="4400" b="0" dirty="0" smtClean="0">
                <a:cs typeface="Times New Roman" pitchFamily="18" charset="0"/>
              </a:rPr>
              <a:t> </a:t>
            </a:r>
            <a:r>
              <a:rPr lang="en-US" altLang="zh-TW" sz="4400" b="0" dirty="0">
                <a:cs typeface="Times New Roman" pitchFamily="18" charset="0"/>
              </a:rPr>
              <a:t>Fundamentals</a:t>
            </a:r>
            <a:r>
              <a:rPr lang="en-US" altLang="zh-CN" sz="4400" b="0" dirty="0">
                <a:cs typeface="Times New Roman" pitchFamily="18" charset="0"/>
              </a:rPr>
              <a:t> </a:t>
            </a:r>
            <a:r>
              <a:rPr lang="zh-CN" altLang="en-US" sz="4400" dirty="0">
                <a:cs typeface="Times New Roman" pitchFamily="18" charset="0"/>
              </a:rPr>
              <a:t>彩色基础</a:t>
            </a:r>
            <a:endParaRPr lang="en-US" altLang="zh-TW" sz="4400" b="0" dirty="0">
              <a:cs typeface="Times New Roman" pitchFamily="18" charset="0"/>
            </a:endParaRPr>
          </a:p>
        </p:txBody>
      </p:sp>
      <p:sp>
        <p:nvSpPr>
          <p:cNvPr id="99336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457200" y="1341438"/>
            <a:ext cx="8229600" cy="38433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Why is the color image very important?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Two principal factors to motivate the use of color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1) color is a powerful descriptor that often simplifies object identification and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extraction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from a scene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2) humans can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discern thousands of color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shades and intensities, compared to about only two dozen of shades of gray.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Color is 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very useful for recognition 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of objects in an image both for humans and computers.</a:t>
            </a:r>
            <a:r>
              <a:rPr lang="en-US" altLang="zh-TW" sz="2400" dirty="0" smtClean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</a:t>
            </a:r>
            <a:endParaRPr lang="zh-TW" altLang="en-US" sz="2400" dirty="0" smtClean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When 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color is available, 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it gives much more information 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about an image than intensity alone.</a:t>
            </a:r>
            <a:r>
              <a:rPr lang="en-US" altLang="zh-TW" sz="24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</a:t>
            </a:r>
          </a:p>
        </p:txBody>
      </p:sp>
      <p:pic>
        <p:nvPicPr>
          <p:cNvPr id="9933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75225"/>
            <a:ext cx="88392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9338" name="Line 10"/>
          <p:cNvSpPr>
            <a:spLocks noChangeShapeType="1"/>
          </p:cNvSpPr>
          <p:nvPr/>
        </p:nvSpPr>
        <p:spPr bwMode="auto">
          <a:xfrm>
            <a:off x="2392363" y="5837238"/>
            <a:ext cx="150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cs typeface="Times New Roman" pitchFamily="18" charset="0"/>
            </a:endParaRPr>
          </a:p>
        </p:txBody>
      </p:sp>
      <p:sp>
        <p:nvSpPr>
          <p:cNvPr id="99339" name="Line 11"/>
          <p:cNvSpPr>
            <a:spLocks noChangeShapeType="1"/>
          </p:cNvSpPr>
          <p:nvPr/>
        </p:nvSpPr>
        <p:spPr bwMode="auto">
          <a:xfrm>
            <a:off x="5562600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3242" y="208547"/>
            <a:ext cx="8229600" cy="9763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 (Hue) </a:t>
            </a:r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色调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7412" y="974558"/>
            <a:ext cx="82296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 (Hue) : The property of colors by which they can be perceived as ranging from red through yellow, green, and blue, as determined by the dominant wavelength of the light. </a:t>
            </a:r>
            <a:endParaRPr lang="zh-CN" altLang="en-US" sz="28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356359" name="Group 7"/>
          <p:cNvGrpSpPr>
            <a:grpSpLocks/>
          </p:cNvGrpSpPr>
          <p:nvPr/>
        </p:nvGrpSpPr>
        <p:grpSpPr bwMode="auto">
          <a:xfrm>
            <a:off x="985086" y="2774541"/>
            <a:ext cx="2159000" cy="2159000"/>
            <a:chOff x="2304" y="2979"/>
            <a:chExt cx="1056" cy="864"/>
          </a:xfrm>
        </p:grpSpPr>
        <p:grpSp>
          <p:nvGrpSpPr>
            <p:cNvPr id="356360" name="Group 8"/>
            <p:cNvGrpSpPr>
              <a:grpSpLocks/>
            </p:cNvGrpSpPr>
            <p:nvPr/>
          </p:nvGrpSpPr>
          <p:grpSpPr bwMode="auto">
            <a:xfrm>
              <a:off x="2304" y="2979"/>
              <a:ext cx="1056" cy="864"/>
              <a:chOff x="2304" y="2880"/>
              <a:chExt cx="1056" cy="864"/>
            </a:xfrm>
          </p:grpSpPr>
          <p:sp>
            <p:nvSpPr>
              <p:cNvPr id="356361" name="Oval 9"/>
              <p:cNvSpPr>
                <a:spLocks noChangeArrowheads="1"/>
              </p:cNvSpPr>
              <p:nvPr/>
            </p:nvSpPr>
            <p:spPr bwMode="auto">
              <a:xfrm>
                <a:off x="2304" y="2880"/>
                <a:ext cx="1056" cy="86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sp>
            <p:nvSpPr>
              <p:cNvPr id="356362" name="Line 10"/>
              <p:cNvSpPr>
                <a:spLocks noChangeShapeType="1"/>
              </p:cNvSpPr>
              <p:nvPr/>
            </p:nvSpPr>
            <p:spPr bwMode="auto">
              <a:xfrm>
                <a:off x="2832" y="3312"/>
                <a:ext cx="52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sp>
            <p:nvSpPr>
              <p:cNvPr id="356363" name="Line 11"/>
              <p:cNvSpPr>
                <a:spLocks noChangeShapeType="1"/>
              </p:cNvSpPr>
              <p:nvPr/>
            </p:nvSpPr>
            <p:spPr bwMode="auto">
              <a:xfrm flipH="1" flipV="1">
                <a:off x="2496" y="3024"/>
                <a:ext cx="336" cy="288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sp>
            <p:nvSpPr>
              <p:cNvPr id="356364" name="Line 12"/>
              <p:cNvSpPr>
                <a:spLocks noChangeShapeType="1"/>
              </p:cNvSpPr>
              <p:nvPr/>
            </p:nvSpPr>
            <p:spPr bwMode="auto">
              <a:xfrm flipH="1">
                <a:off x="2592" y="3312"/>
                <a:ext cx="240" cy="3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</p:grpSp>
        <p:sp>
          <p:nvSpPr>
            <p:cNvPr id="356365" name="Line 13"/>
            <p:cNvSpPr>
              <a:spLocks noChangeShapeType="1"/>
            </p:cNvSpPr>
            <p:nvPr/>
          </p:nvSpPr>
          <p:spPr bwMode="auto">
            <a:xfrm>
              <a:off x="2835" y="3430"/>
              <a:ext cx="272" cy="36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cs typeface="Times New Roman" pitchFamily="18" charset="0"/>
              </a:endParaRPr>
            </a:p>
          </p:txBody>
        </p:sp>
      </p:grpSp>
      <p:pic>
        <p:nvPicPr>
          <p:cNvPr id="356366" name="Picture 14" descr="未命名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0356" y="2679040"/>
            <a:ext cx="2248401" cy="2238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367" name="Text Box 15"/>
          <p:cNvSpPr txBox="1">
            <a:spLocks noChangeArrowheads="1"/>
          </p:cNvSpPr>
          <p:nvPr/>
        </p:nvSpPr>
        <p:spPr bwMode="auto">
          <a:xfrm>
            <a:off x="3369009" y="3669473"/>
            <a:ext cx="74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0</a:t>
            </a:r>
            <a:r>
              <a:rPr lang="en-US" altLang="zh-CN" baseline="30000" dirty="0">
                <a:ea typeface="宋体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356368" name="Text Box 16"/>
          <p:cNvSpPr txBox="1">
            <a:spLocks noChangeArrowheads="1"/>
          </p:cNvSpPr>
          <p:nvPr/>
        </p:nvSpPr>
        <p:spPr bwMode="auto">
          <a:xfrm>
            <a:off x="4004260" y="3549157"/>
            <a:ext cx="1187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颜色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73768" y="5009649"/>
            <a:ext cx="7844589" cy="1800225"/>
          </a:xfrm>
          <a:prstGeom prst="rect">
            <a:avLst/>
          </a:prstGeom>
          <a:ln w="38100" cmpd="dbl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itchFamily="18" charset="0"/>
              </a:rPr>
              <a:t>H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itchFamily="18" charset="0"/>
              </a:rPr>
              <a:t>：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表示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itchFamily="18" charset="0"/>
              </a:rPr>
              <a:t>色度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，由角度表示。反映了该颜色最接近什么样的光谱波长。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0</a:t>
            </a:r>
            <a:r>
              <a:rPr kumimoji="0" lang="en-US" altLang="zh-CN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o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为红色，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120</a:t>
            </a:r>
            <a:r>
              <a:rPr kumimoji="0" lang="en-US" altLang="zh-CN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o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为绿色，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240</a:t>
            </a:r>
            <a:r>
              <a:rPr kumimoji="0" lang="en-US" altLang="zh-CN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o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为蓝色。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6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6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56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399" name="Group 23"/>
          <p:cNvGrpSpPr>
            <a:grpSpLocks/>
          </p:cNvGrpSpPr>
          <p:nvPr/>
        </p:nvGrpSpPr>
        <p:grpSpPr bwMode="auto">
          <a:xfrm>
            <a:off x="705855" y="1379621"/>
            <a:ext cx="7860630" cy="5351823"/>
            <a:chOff x="839" y="1107"/>
            <a:chExt cx="3901" cy="2495"/>
          </a:xfrm>
        </p:grpSpPr>
        <p:grpSp>
          <p:nvGrpSpPr>
            <p:cNvPr id="357379" name="Group 3"/>
            <p:cNvGrpSpPr>
              <a:grpSpLocks/>
            </p:cNvGrpSpPr>
            <p:nvPr/>
          </p:nvGrpSpPr>
          <p:grpSpPr bwMode="auto">
            <a:xfrm>
              <a:off x="839" y="1117"/>
              <a:ext cx="907" cy="1079"/>
              <a:chOff x="884" y="1253"/>
              <a:chExt cx="907" cy="1079"/>
            </a:xfrm>
          </p:grpSpPr>
          <p:sp>
            <p:nvSpPr>
              <p:cNvPr id="357380" name="Rectangle 4"/>
              <p:cNvSpPr>
                <a:spLocks noChangeAspect="1" noChangeArrowheads="1"/>
              </p:cNvSpPr>
              <p:nvPr/>
            </p:nvSpPr>
            <p:spPr bwMode="auto">
              <a:xfrm>
                <a:off x="884" y="1253"/>
                <a:ext cx="907" cy="907"/>
              </a:xfrm>
              <a:prstGeom prst="rect">
                <a:avLst/>
              </a:prstGeom>
              <a:solidFill>
                <a:srgbClr val="F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sp>
            <p:nvSpPr>
              <p:cNvPr id="357381" name="Text Box 5"/>
              <p:cNvSpPr txBox="1">
                <a:spLocks noChangeArrowheads="1"/>
              </p:cNvSpPr>
              <p:nvPr/>
            </p:nvSpPr>
            <p:spPr bwMode="auto">
              <a:xfrm>
                <a:off x="1066" y="2160"/>
                <a:ext cx="54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ea typeface="宋体" pitchFamily="2" charset="-122"/>
                    <a:cs typeface="Times New Roman" pitchFamily="18" charset="0"/>
                  </a:rPr>
                  <a:t>H=0º</a:t>
                </a:r>
              </a:p>
            </p:txBody>
          </p:sp>
        </p:grpSp>
        <p:grpSp>
          <p:nvGrpSpPr>
            <p:cNvPr id="357382" name="Group 6"/>
            <p:cNvGrpSpPr>
              <a:grpSpLocks/>
            </p:cNvGrpSpPr>
            <p:nvPr/>
          </p:nvGrpSpPr>
          <p:grpSpPr bwMode="auto">
            <a:xfrm>
              <a:off x="2336" y="1107"/>
              <a:ext cx="907" cy="1097"/>
              <a:chOff x="2245" y="1162"/>
              <a:chExt cx="907" cy="1097"/>
            </a:xfrm>
          </p:grpSpPr>
          <p:sp>
            <p:nvSpPr>
              <p:cNvPr id="357383" name="Rectangle 7"/>
              <p:cNvSpPr>
                <a:spLocks noChangeAspect="1" noChangeArrowheads="1"/>
              </p:cNvSpPr>
              <p:nvPr/>
            </p:nvSpPr>
            <p:spPr bwMode="auto">
              <a:xfrm>
                <a:off x="2245" y="1162"/>
                <a:ext cx="907" cy="907"/>
              </a:xfrm>
              <a:prstGeom prst="rect">
                <a:avLst/>
              </a:prstGeom>
              <a:solidFill>
                <a:srgbClr val="F0F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sp>
            <p:nvSpPr>
              <p:cNvPr id="357384" name="Text Box 8"/>
              <p:cNvSpPr txBox="1">
                <a:spLocks noChangeArrowheads="1"/>
              </p:cNvSpPr>
              <p:nvPr/>
            </p:nvSpPr>
            <p:spPr bwMode="auto">
              <a:xfrm>
                <a:off x="2426" y="2087"/>
                <a:ext cx="54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ea typeface="宋体" pitchFamily="2" charset="-122"/>
                    <a:cs typeface="Times New Roman" pitchFamily="18" charset="0"/>
                  </a:rPr>
                  <a:t>H=60º</a:t>
                </a:r>
              </a:p>
            </p:txBody>
          </p:sp>
        </p:grpSp>
        <p:grpSp>
          <p:nvGrpSpPr>
            <p:cNvPr id="357385" name="Group 9"/>
            <p:cNvGrpSpPr>
              <a:grpSpLocks/>
            </p:cNvGrpSpPr>
            <p:nvPr/>
          </p:nvGrpSpPr>
          <p:grpSpPr bwMode="auto">
            <a:xfrm>
              <a:off x="3787" y="1116"/>
              <a:ext cx="907" cy="1079"/>
              <a:chOff x="3696" y="1117"/>
              <a:chExt cx="907" cy="1079"/>
            </a:xfrm>
          </p:grpSpPr>
          <p:sp>
            <p:nvSpPr>
              <p:cNvPr id="357386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3696" y="1117"/>
                <a:ext cx="907" cy="907"/>
              </a:xfrm>
              <a:prstGeom prst="rect">
                <a:avLst/>
              </a:prstGeom>
              <a:solidFill>
                <a:srgbClr val="00F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sp>
            <p:nvSpPr>
              <p:cNvPr id="357387" name="Text Box 11"/>
              <p:cNvSpPr txBox="1">
                <a:spLocks noChangeArrowheads="1"/>
              </p:cNvSpPr>
              <p:nvPr/>
            </p:nvSpPr>
            <p:spPr bwMode="auto">
              <a:xfrm>
                <a:off x="3833" y="2024"/>
                <a:ext cx="681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ea typeface="宋体" pitchFamily="2" charset="-122"/>
                    <a:cs typeface="Times New Roman" pitchFamily="18" charset="0"/>
                  </a:rPr>
                  <a:t>H=120º</a:t>
                </a:r>
              </a:p>
            </p:txBody>
          </p:sp>
        </p:grpSp>
        <p:grpSp>
          <p:nvGrpSpPr>
            <p:cNvPr id="357388" name="Group 12"/>
            <p:cNvGrpSpPr>
              <a:grpSpLocks/>
            </p:cNvGrpSpPr>
            <p:nvPr/>
          </p:nvGrpSpPr>
          <p:grpSpPr bwMode="auto">
            <a:xfrm>
              <a:off x="839" y="2523"/>
              <a:ext cx="907" cy="1079"/>
              <a:chOff x="884" y="2659"/>
              <a:chExt cx="907" cy="1079"/>
            </a:xfrm>
          </p:grpSpPr>
          <p:sp>
            <p:nvSpPr>
              <p:cNvPr id="357389" name="Rectangle 13"/>
              <p:cNvSpPr>
                <a:spLocks noChangeArrowheads="1"/>
              </p:cNvSpPr>
              <p:nvPr/>
            </p:nvSpPr>
            <p:spPr bwMode="auto">
              <a:xfrm>
                <a:off x="884" y="2659"/>
                <a:ext cx="907" cy="907"/>
              </a:xfrm>
              <a:prstGeom prst="rect">
                <a:avLst/>
              </a:prstGeom>
              <a:solidFill>
                <a:srgbClr val="00F6F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sp>
            <p:nvSpPr>
              <p:cNvPr id="357390" name="Text Box 14"/>
              <p:cNvSpPr txBox="1">
                <a:spLocks noChangeArrowheads="1"/>
              </p:cNvSpPr>
              <p:nvPr/>
            </p:nvSpPr>
            <p:spPr bwMode="auto">
              <a:xfrm>
                <a:off x="975" y="3566"/>
                <a:ext cx="680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ea typeface="宋体" pitchFamily="2" charset="-122"/>
                    <a:cs typeface="Times New Roman" pitchFamily="18" charset="0"/>
                  </a:rPr>
                  <a:t>H=180º</a:t>
                </a:r>
              </a:p>
            </p:txBody>
          </p:sp>
        </p:grpSp>
        <p:grpSp>
          <p:nvGrpSpPr>
            <p:cNvPr id="357391" name="Group 15"/>
            <p:cNvGrpSpPr>
              <a:grpSpLocks/>
            </p:cNvGrpSpPr>
            <p:nvPr/>
          </p:nvGrpSpPr>
          <p:grpSpPr bwMode="auto">
            <a:xfrm>
              <a:off x="2336" y="2523"/>
              <a:ext cx="907" cy="1079"/>
              <a:chOff x="2245" y="2659"/>
              <a:chExt cx="907" cy="1079"/>
            </a:xfrm>
          </p:grpSpPr>
          <p:sp>
            <p:nvSpPr>
              <p:cNvPr id="357392" name="Rectangle 16"/>
              <p:cNvSpPr>
                <a:spLocks noChangeArrowheads="1"/>
              </p:cNvSpPr>
              <p:nvPr/>
            </p:nvSpPr>
            <p:spPr bwMode="auto">
              <a:xfrm>
                <a:off x="2245" y="2659"/>
                <a:ext cx="907" cy="907"/>
              </a:xfrm>
              <a:prstGeom prst="rect">
                <a:avLst/>
              </a:prstGeom>
              <a:solidFill>
                <a:srgbClr val="0000F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sp>
            <p:nvSpPr>
              <p:cNvPr id="357393" name="Text Box 17"/>
              <p:cNvSpPr txBox="1">
                <a:spLocks noChangeArrowheads="1"/>
              </p:cNvSpPr>
              <p:nvPr/>
            </p:nvSpPr>
            <p:spPr bwMode="auto">
              <a:xfrm>
                <a:off x="2372" y="3566"/>
                <a:ext cx="681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ea typeface="宋体" pitchFamily="2" charset="-122"/>
                    <a:cs typeface="Times New Roman" pitchFamily="18" charset="0"/>
                  </a:rPr>
                  <a:t>H=240º</a:t>
                </a:r>
              </a:p>
            </p:txBody>
          </p:sp>
        </p:grpSp>
        <p:grpSp>
          <p:nvGrpSpPr>
            <p:cNvPr id="357394" name="Group 18"/>
            <p:cNvGrpSpPr>
              <a:grpSpLocks/>
            </p:cNvGrpSpPr>
            <p:nvPr/>
          </p:nvGrpSpPr>
          <p:grpSpPr bwMode="auto">
            <a:xfrm>
              <a:off x="3833" y="2523"/>
              <a:ext cx="907" cy="1079"/>
              <a:chOff x="3606" y="2659"/>
              <a:chExt cx="907" cy="1079"/>
            </a:xfrm>
          </p:grpSpPr>
          <p:sp>
            <p:nvSpPr>
              <p:cNvPr id="357395" name="Rectangle 19"/>
              <p:cNvSpPr>
                <a:spLocks noChangeArrowheads="1"/>
              </p:cNvSpPr>
              <p:nvPr/>
            </p:nvSpPr>
            <p:spPr bwMode="auto">
              <a:xfrm>
                <a:off x="3606" y="2659"/>
                <a:ext cx="907" cy="907"/>
              </a:xfrm>
              <a:prstGeom prst="rect">
                <a:avLst/>
              </a:prstGeom>
              <a:solidFill>
                <a:srgbClr val="F600F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sp>
            <p:nvSpPr>
              <p:cNvPr id="357396" name="Text Box 20"/>
              <p:cNvSpPr txBox="1">
                <a:spLocks noChangeArrowheads="1"/>
              </p:cNvSpPr>
              <p:nvPr/>
            </p:nvSpPr>
            <p:spPr bwMode="auto">
              <a:xfrm>
                <a:off x="3688" y="3566"/>
                <a:ext cx="680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ea typeface="宋体" pitchFamily="2" charset="-122"/>
                    <a:cs typeface="Times New Roman" pitchFamily="18" charset="0"/>
                  </a:rPr>
                  <a:t>H=300º</a:t>
                </a:r>
              </a:p>
            </p:txBody>
          </p:sp>
        </p:grpSp>
      </p:grpSp>
      <p:sp>
        <p:nvSpPr>
          <p:cNvPr id="357398" name="Text Box 22"/>
          <p:cNvSpPr txBox="1">
            <a:spLocks noChangeArrowheads="1"/>
          </p:cNvSpPr>
          <p:nvPr/>
        </p:nvSpPr>
        <p:spPr bwMode="auto">
          <a:xfrm>
            <a:off x="946484" y="503238"/>
            <a:ext cx="719104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0" dirty="0">
                <a:ea typeface="宋体" pitchFamily="2" charset="-122"/>
                <a:cs typeface="Times New Roman" pitchFamily="18" charset="0"/>
              </a:rPr>
              <a:t>Different Hues </a:t>
            </a:r>
            <a:r>
              <a:rPr lang="zh-CN" altLang="en-US" sz="4400" dirty="0">
                <a:ea typeface="宋体" pitchFamily="2" charset="-122"/>
                <a:cs typeface="Times New Roman" pitchFamily="18" charset="0"/>
              </a:rPr>
              <a:t>不同的色调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8547"/>
            <a:ext cx="8229600" cy="1313866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zh-CN" sz="49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Examples of Hue</a:t>
            </a:r>
            <a:r>
              <a:rPr lang="en-US" altLang="zh-CN" sz="4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4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zh-CN" altLang="en-US" sz="4900" b="1" dirty="0">
                <a:ea typeface="宋体" pitchFamily="2" charset="-122"/>
              </a:rPr>
              <a:t>色度效果示意图</a:t>
            </a:r>
            <a:endParaRPr lang="en-US" altLang="zh-CN" sz="4900" b="1" dirty="0">
              <a:ea typeface="宋体" pitchFamily="2" charset="-122"/>
            </a:endParaRPr>
          </a:p>
        </p:txBody>
      </p:sp>
      <p:pic>
        <p:nvPicPr>
          <p:cNvPr id="379907" name="Picture 3" descr="Color Wheel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8" y="1720850"/>
            <a:ext cx="4318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908" name="Picture 4" descr="Color Wheel00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0750" y="1720850"/>
            <a:ext cx="4318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909" name="Text Box 5"/>
          <p:cNvSpPr txBox="1">
            <a:spLocks noChangeArrowheads="1"/>
          </p:cNvSpPr>
          <p:nvPr/>
        </p:nvSpPr>
        <p:spPr bwMode="auto">
          <a:xfrm>
            <a:off x="0" y="5518150"/>
            <a:ext cx="333851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rgbClr val="0000FF"/>
                </a:solidFill>
                <a:ea typeface="宋体" pitchFamily="2" charset="-122"/>
              </a:rPr>
              <a:t>色度变换了</a:t>
            </a:r>
            <a:r>
              <a:rPr lang="zh-CN" altLang="en-US" sz="3200" dirty="0" smtClean="0">
                <a:solidFill>
                  <a:srgbClr val="0000FF"/>
                </a:solidFill>
                <a:ea typeface="宋体" pitchFamily="2" charset="-122"/>
              </a:rPr>
              <a:t>多少</a:t>
            </a:r>
            <a:r>
              <a:rPr lang="en-US" altLang="zh-CN" sz="3200" b="0" dirty="0" smtClean="0">
                <a:solidFill>
                  <a:srgbClr val="0000FF"/>
                </a:solidFill>
                <a:ea typeface="宋体" pitchFamily="2" charset="-122"/>
              </a:rPr>
              <a:t>???</a:t>
            </a:r>
            <a:endParaRPr lang="zh-CN" altLang="en-US" sz="3200" b="0" dirty="0">
              <a:solidFill>
                <a:srgbClr val="0000FF"/>
              </a:solidFill>
              <a:ea typeface="宋体" pitchFamily="2" charset="-122"/>
            </a:endParaRPr>
          </a:p>
        </p:txBody>
      </p:sp>
      <p:grpSp>
        <p:nvGrpSpPr>
          <p:cNvPr id="379910" name="Group 6"/>
          <p:cNvGrpSpPr>
            <a:grpSpLocks/>
          </p:cNvGrpSpPr>
          <p:nvPr/>
        </p:nvGrpSpPr>
        <p:grpSpPr bwMode="auto">
          <a:xfrm>
            <a:off x="3235325" y="5038725"/>
            <a:ext cx="5675313" cy="1870075"/>
            <a:chOff x="839" y="1107"/>
            <a:chExt cx="3901" cy="2891"/>
          </a:xfrm>
        </p:grpSpPr>
        <p:grpSp>
          <p:nvGrpSpPr>
            <p:cNvPr id="379911" name="Group 7"/>
            <p:cNvGrpSpPr>
              <a:grpSpLocks/>
            </p:cNvGrpSpPr>
            <p:nvPr/>
          </p:nvGrpSpPr>
          <p:grpSpPr bwMode="auto">
            <a:xfrm>
              <a:off x="839" y="1117"/>
              <a:ext cx="907" cy="1475"/>
              <a:chOff x="884" y="1253"/>
              <a:chExt cx="907" cy="1475"/>
            </a:xfrm>
          </p:grpSpPr>
          <p:sp>
            <p:nvSpPr>
              <p:cNvPr id="379912" name="Rectangle 8"/>
              <p:cNvSpPr>
                <a:spLocks noChangeAspect="1" noChangeArrowheads="1"/>
              </p:cNvSpPr>
              <p:nvPr/>
            </p:nvSpPr>
            <p:spPr bwMode="auto">
              <a:xfrm>
                <a:off x="884" y="1253"/>
                <a:ext cx="907" cy="907"/>
              </a:xfrm>
              <a:prstGeom prst="rect">
                <a:avLst/>
              </a:prstGeom>
              <a:solidFill>
                <a:srgbClr val="F0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913" name="Text Box 9"/>
              <p:cNvSpPr txBox="1">
                <a:spLocks noChangeArrowheads="1"/>
              </p:cNvSpPr>
              <p:nvPr/>
            </p:nvSpPr>
            <p:spPr bwMode="auto">
              <a:xfrm>
                <a:off x="1064" y="2161"/>
                <a:ext cx="547" cy="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Arial" charset="0"/>
                    <a:ea typeface="宋体" pitchFamily="2" charset="-122"/>
                  </a:rPr>
                  <a:t>H=0</a:t>
                </a:r>
                <a:r>
                  <a:rPr lang="en-US" altLang="zh-CN" sz="1800">
                    <a:latin typeface="Arial" charset="0"/>
                    <a:ea typeface="宋体" pitchFamily="2" charset="-122"/>
                    <a:cs typeface="Arial" charset="0"/>
                  </a:rPr>
                  <a:t>º</a:t>
                </a:r>
              </a:p>
            </p:txBody>
          </p:sp>
        </p:grpSp>
        <p:grpSp>
          <p:nvGrpSpPr>
            <p:cNvPr id="379914" name="Group 10"/>
            <p:cNvGrpSpPr>
              <a:grpSpLocks/>
            </p:cNvGrpSpPr>
            <p:nvPr/>
          </p:nvGrpSpPr>
          <p:grpSpPr bwMode="auto">
            <a:xfrm>
              <a:off x="2336" y="1107"/>
              <a:ext cx="907" cy="1917"/>
              <a:chOff x="2245" y="1162"/>
              <a:chExt cx="907" cy="1917"/>
            </a:xfrm>
          </p:grpSpPr>
          <p:sp>
            <p:nvSpPr>
              <p:cNvPr id="379915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2245" y="1162"/>
                <a:ext cx="907" cy="907"/>
              </a:xfrm>
              <a:prstGeom prst="rect">
                <a:avLst/>
              </a:prstGeom>
              <a:solidFill>
                <a:srgbClr val="F0F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916" name="Text Box 12"/>
              <p:cNvSpPr txBox="1">
                <a:spLocks noChangeArrowheads="1"/>
              </p:cNvSpPr>
              <p:nvPr/>
            </p:nvSpPr>
            <p:spPr bwMode="auto">
              <a:xfrm>
                <a:off x="2427" y="2088"/>
                <a:ext cx="540" cy="9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Arial" charset="0"/>
                    <a:ea typeface="宋体" pitchFamily="2" charset="-122"/>
                  </a:rPr>
                  <a:t>H=60</a:t>
                </a:r>
                <a:r>
                  <a:rPr lang="en-US" altLang="zh-CN" sz="1800">
                    <a:latin typeface="Arial" charset="0"/>
                    <a:ea typeface="宋体" pitchFamily="2" charset="-122"/>
                    <a:cs typeface="Arial" charset="0"/>
                  </a:rPr>
                  <a:t>º</a:t>
                </a:r>
              </a:p>
            </p:txBody>
          </p:sp>
        </p:grpSp>
        <p:grpSp>
          <p:nvGrpSpPr>
            <p:cNvPr id="379917" name="Group 13"/>
            <p:cNvGrpSpPr>
              <a:grpSpLocks/>
            </p:cNvGrpSpPr>
            <p:nvPr/>
          </p:nvGrpSpPr>
          <p:grpSpPr bwMode="auto">
            <a:xfrm>
              <a:off x="3787" y="1116"/>
              <a:ext cx="907" cy="1476"/>
              <a:chOff x="3696" y="1117"/>
              <a:chExt cx="907" cy="1476"/>
            </a:xfrm>
          </p:grpSpPr>
          <p:sp>
            <p:nvSpPr>
              <p:cNvPr id="379918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3696" y="1117"/>
                <a:ext cx="907" cy="907"/>
              </a:xfrm>
              <a:prstGeom prst="rect">
                <a:avLst/>
              </a:prstGeom>
              <a:solidFill>
                <a:srgbClr val="00F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919" name="Text Box 15"/>
              <p:cNvSpPr txBox="1">
                <a:spLocks noChangeArrowheads="1"/>
              </p:cNvSpPr>
              <p:nvPr/>
            </p:nvSpPr>
            <p:spPr bwMode="auto">
              <a:xfrm>
                <a:off x="3831" y="2026"/>
                <a:ext cx="683" cy="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 dirty="0">
                    <a:latin typeface="Arial" charset="0"/>
                    <a:ea typeface="宋体" pitchFamily="2" charset="-122"/>
                  </a:rPr>
                  <a:t>H=120</a:t>
                </a:r>
                <a:r>
                  <a:rPr lang="en-US" altLang="zh-CN" sz="1800" dirty="0">
                    <a:latin typeface="Arial" charset="0"/>
                    <a:ea typeface="宋体" pitchFamily="2" charset="-122"/>
                    <a:cs typeface="Arial" charset="0"/>
                  </a:rPr>
                  <a:t>º</a:t>
                </a:r>
              </a:p>
            </p:txBody>
          </p:sp>
        </p:grpSp>
        <p:grpSp>
          <p:nvGrpSpPr>
            <p:cNvPr id="379920" name="Group 16"/>
            <p:cNvGrpSpPr>
              <a:grpSpLocks/>
            </p:cNvGrpSpPr>
            <p:nvPr/>
          </p:nvGrpSpPr>
          <p:grpSpPr bwMode="auto">
            <a:xfrm>
              <a:off x="839" y="2523"/>
              <a:ext cx="907" cy="1475"/>
              <a:chOff x="884" y="2659"/>
              <a:chExt cx="907" cy="1475"/>
            </a:xfrm>
          </p:grpSpPr>
          <p:sp>
            <p:nvSpPr>
              <p:cNvPr id="379921" name="Rectangle 17"/>
              <p:cNvSpPr>
                <a:spLocks noChangeArrowheads="1"/>
              </p:cNvSpPr>
              <p:nvPr/>
            </p:nvSpPr>
            <p:spPr bwMode="auto">
              <a:xfrm>
                <a:off x="884" y="2659"/>
                <a:ext cx="907" cy="907"/>
              </a:xfrm>
              <a:prstGeom prst="rect">
                <a:avLst/>
              </a:prstGeom>
              <a:solidFill>
                <a:srgbClr val="00F6F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922" name="Text Box 18"/>
              <p:cNvSpPr txBox="1">
                <a:spLocks noChangeArrowheads="1"/>
              </p:cNvSpPr>
              <p:nvPr/>
            </p:nvSpPr>
            <p:spPr bwMode="auto">
              <a:xfrm>
                <a:off x="979" y="3567"/>
                <a:ext cx="677" cy="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Arial" charset="0"/>
                    <a:ea typeface="宋体" pitchFamily="2" charset="-122"/>
                  </a:rPr>
                  <a:t>H=180</a:t>
                </a:r>
                <a:r>
                  <a:rPr lang="en-US" altLang="zh-CN" sz="1800">
                    <a:latin typeface="Arial" charset="0"/>
                    <a:ea typeface="宋体" pitchFamily="2" charset="-122"/>
                    <a:cs typeface="Arial" charset="0"/>
                  </a:rPr>
                  <a:t>º</a:t>
                </a:r>
              </a:p>
            </p:txBody>
          </p:sp>
        </p:grpSp>
        <p:grpSp>
          <p:nvGrpSpPr>
            <p:cNvPr id="379923" name="Group 19"/>
            <p:cNvGrpSpPr>
              <a:grpSpLocks/>
            </p:cNvGrpSpPr>
            <p:nvPr/>
          </p:nvGrpSpPr>
          <p:grpSpPr bwMode="auto">
            <a:xfrm>
              <a:off x="2336" y="2523"/>
              <a:ext cx="907" cy="1475"/>
              <a:chOff x="2245" y="2659"/>
              <a:chExt cx="907" cy="1475"/>
            </a:xfrm>
          </p:grpSpPr>
          <p:sp>
            <p:nvSpPr>
              <p:cNvPr id="379924" name="Rectangle 20"/>
              <p:cNvSpPr>
                <a:spLocks noChangeArrowheads="1"/>
              </p:cNvSpPr>
              <p:nvPr/>
            </p:nvSpPr>
            <p:spPr bwMode="auto">
              <a:xfrm>
                <a:off x="2245" y="2659"/>
                <a:ext cx="907" cy="907"/>
              </a:xfrm>
              <a:prstGeom prst="rect">
                <a:avLst/>
              </a:prstGeom>
              <a:solidFill>
                <a:srgbClr val="0000F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925" name="Text Box 21"/>
              <p:cNvSpPr txBox="1">
                <a:spLocks noChangeArrowheads="1"/>
              </p:cNvSpPr>
              <p:nvPr/>
            </p:nvSpPr>
            <p:spPr bwMode="auto">
              <a:xfrm>
                <a:off x="2373" y="3567"/>
                <a:ext cx="677" cy="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Arial" charset="0"/>
                    <a:ea typeface="宋体" pitchFamily="2" charset="-122"/>
                  </a:rPr>
                  <a:t>H=240</a:t>
                </a:r>
                <a:r>
                  <a:rPr lang="en-US" altLang="zh-CN" sz="1800">
                    <a:latin typeface="Arial" charset="0"/>
                    <a:ea typeface="宋体" pitchFamily="2" charset="-122"/>
                    <a:cs typeface="Arial" charset="0"/>
                  </a:rPr>
                  <a:t>º</a:t>
                </a:r>
              </a:p>
            </p:txBody>
          </p:sp>
        </p:grpSp>
        <p:grpSp>
          <p:nvGrpSpPr>
            <p:cNvPr id="379926" name="Group 22"/>
            <p:cNvGrpSpPr>
              <a:grpSpLocks/>
            </p:cNvGrpSpPr>
            <p:nvPr/>
          </p:nvGrpSpPr>
          <p:grpSpPr bwMode="auto">
            <a:xfrm>
              <a:off x="3833" y="2523"/>
              <a:ext cx="907" cy="1475"/>
              <a:chOff x="3606" y="2659"/>
              <a:chExt cx="907" cy="1475"/>
            </a:xfrm>
          </p:grpSpPr>
          <p:sp>
            <p:nvSpPr>
              <p:cNvPr id="379927" name="Rectangle 23"/>
              <p:cNvSpPr>
                <a:spLocks noChangeArrowheads="1"/>
              </p:cNvSpPr>
              <p:nvPr/>
            </p:nvSpPr>
            <p:spPr bwMode="auto">
              <a:xfrm>
                <a:off x="3606" y="2659"/>
                <a:ext cx="907" cy="907"/>
              </a:xfrm>
              <a:prstGeom prst="rect">
                <a:avLst/>
              </a:prstGeom>
              <a:solidFill>
                <a:srgbClr val="F600F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928" name="Text Box 24"/>
              <p:cNvSpPr txBox="1">
                <a:spLocks noChangeArrowheads="1"/>
              </p:cNvSpPr>
              <p:nvPr/>
            </p:nvSpPr>
            <p:spPr bwMode="auto">
              <a:xfrm>
                <a:off x="3687" y="3567"/>
                <a:ext cx="680" cy="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800">
                    <a:latin typeface="Arial" charset="0"/>
                    <a:ea typeface="宋体" pitchFamily="2" charset="-122"/>
                  </a:rPr>
                  <a:t>H=300</a:t>
                </a:r>
                <a:r>
                  <a:rPr lang="en-US" altLang="zh-CN" sz="1800">
                    <a:latin typeface="Arial" charset="0"/>
                    <a:ea typeface="宋体" pitchFamily="2" charset="-122"/>
                    <a:cs typeface="Arial" charset="0"/>
                  </a:rPr>
                  <a:t>º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41325"/>
            <a:ext cx="8229600" cy="9763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 (Saturation) </a:t>
            </a:r>
            <a:r>
              <a:rPr lang="zh-CN" altLang="en-US" b="1" dirty="0">
                <a:ea typeface="宋体" pitchFamily="2" charset="-122"/>
              </a:rPr>
              <a:t>饱和度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73243" y="1327484"/>
            <a:ext cx="82296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 (Saturation) : A measure of degree to which a pure color is diluted by white light.</a:t>
            </a:r>
            <a:endParaRPr lang="zh-CN" altLang="en-US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358412" name="Group 12"/>
          <p:cNvGrpSpPr>
            <a:grpSpLocks/>
          </p:cNvGrpSpPr>
          <p:nvPr/>
        </p:nvGrpSpPr>
        <p:grpSpPr bwMode="auto">
          <a:xfrm>
            <a:off x="304801" y="3072398"/>
            <a:ext cx="2717216" cy="2574424"/>
            <a:chOff x="1973" y="3113"/>
            <a:chExt cx="907" cy="816"/>
          </a:xfrm>
        </p:grpSpPr>
        <p:sp>
          <p:nvSpPr>
            <p:cNvPr id="358413" name="Oval 13"/>
            <p:cNvSpPr>
              <a:spLocks noChangeArrowheads="1"/>
            </p:cNvSpPr>
            <p:nvPr/>
          </p:nvSpPr>
          <p:spPr bwMode="auto">
            <a:xfrm>
              <a:off x="1973" y="3113"/>
              <a:ext cx="907" cy="8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14" name="Line 14"/>
            <p:cNvSpPr>
              <a:spLocks noChangeShapeType="1"/>
            </p:cNvSpPr>
            <p:nvPr/>
          </p:nvSpPr>
          <p:spPr bwMode="auto">
            <a:xfrm flipV="1">
              <a:off x="2426" y="3113"/>
              <a:ext cx="136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8415" name="Oval 15"/>
            <p:cNvSpPr>
              <a:spLocks noChangeArrowheads="1"/>
            </p:cNvSpPr>
            <p:nvPr/>
          </p:nvSpPr>
          <p:spPr bwMode="auto">
            <a:xfrm>
              <a:off x="2399" y="3475"/>
              <a:ext cx="46" cy="4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8416" name="Text Box 16"/>
          <p:cNvSpPr txBox="1">
            <a:spLocks noChangeArrowheads="1"/>
          </p:cNvSpPr>
          <p:nvPr/>
        </p:nvSpPr>
        <p:spPr bwMode="auto">
          <a:xfrm>
            <a:off x="2467895" y="2559217"/>
            <a:ext cx="7207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3200" b="0" dirty="0">
                <a:ea typeface="宋体" pitchFamily="2" charset="-122"/>
                <a:cs typeface="Times New Roman" pitchFamily="18" charset="0"/>
              </a:rPr>
              <a:t>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368843" y="2429460"/>
            <a:ext cx="5678905" cy="4219993"/>
          </a:xfrm>
          <a:prstGeom prst="rect">
            <a:avLst/>
          </a:prstGeom>
          <a:ln w="76200" cmpd="tri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S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：表示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饱和度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，饱和度参数是色环的原点到彩色点的半径长度。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在环的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外围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圆周是纯的或称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饱和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的颜色，其饱和度值为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。在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中心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是中性（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灰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）色，即饱和度为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27" name="Group 3"/>
          <p:cNvGrpSpPr>
            <a:grpSpLocks/>
          </p:cNvGrpSpPr>
          <p:nvPr/>
        </p:nvGrpSpPr>
        <p:grpSpPr bwMode="auto">
          <a:xfrm>
            <a:off x="395288" y="2565400"/>
            <a:ext cx="1800225" cy="2238375"/>
            <a:chOff x="249" y="1616"/>
            <a:chExt cx="1134" cy="1410"/>
          </a:xfrm>
        </p:grpSpPr>
        <p:sp>
          <p:nvSpPr>
            <p:cNvPr id="359428" name="Rectangle 4"/>
            <p:cNvSpPr>
              <a:spLocks noChangeAspect="1" noChangeArrowheads="1"/>
            </p:cNvSpPr>
            <p:nvPr/>
          </p:nvSpPr>
          <p:spPr bwMode="auto">
            <a:xfrm>
              <a:off x="249" y="1616"/>
              <a:ext cx="1134" cy="1134"/>
            </a:xfrm>
            <a:prstGeom prst="rect">
              <a:avLst/>
            </a:prstGeom>
            <a:solidFill>
              <a:srgbClr val="78787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29" name="Text Box 5"/>
            <p:cNvSpPr txBox="1">
              <a:spLocks noChangeArrowheads="1"/>
            </p:cNvSpPr>
            <p:nvPr/>
          </p:nvSpPr>
          <p:spPr bwMode="auto">
            <a:xfrm>
              <a:off x="567" y="2795"/>
              <a:ext cx="5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>
                  <a:latin typeface="Arial" charset="0"/>
                  <a:ea typeface="宋体" pitchFamily="2" charset="-122"/>
                </a:rPr>
                <a:t>S=0</a:t>
              </a:r>
              <a:endParaRPr lang="en-US" altLang="zh-CN" sz="1800">
                <a:latin typeface="Arial" charset="0"/>
                <a:ea typeface="宋体" pitchFamily="2" charset="-122"/>
                <a:cs typeface="Arial" charset="0"/>
              </a:endParaRPr>
            </a:p>
          </p:txBody>
        </p:sp>
      </p:grpSp>
      <p:grpSp>
        <p:nvGrpSpPr>
          <p:cNvPr id="359430" name="Group 6"/>
          <p:cNvGrpSpPr>
            <a:grpSpLocks/>
          </p:cNvGrpSpPr>
          <p:nvPr/>
        </p:nvGrpSpPr>
        <p:grpSpPr bwMode="auto">
          <a:xfrm>
            <a:off x="6948488" y="2565400"/>
            <a:ext cx="1800225" cy="2238375"/>
            <a:chOff x="4377" y="1616"/>
            <a:chExt cx="1134" cy="1410"/>
          </a:xfrm>
        </p:grpSpPr>
        <p:sp>
          <p:nvSpPr>
            <p:cNvPr id="359431" name="Rectangle 7"/>
            <p:cNvSpPr>
              <a:spLocks noChangeAspect="1" noChangeArrowheads="1"/>
            </p:cNvSpPr>
            <p:nvPr/>
          </p:nvSpPr>
          <p:spPr bwMode="auto">
            <a:xfrm>
              <a:off x="4377" y="1616"/>
              <a:ext cx="1134" cy="1134"/>
            </a:xfrm>
            <a:prstGeom prst="rect">
              <a:avLst/>
            </a:prstGeom>
            <a:solidFill>
              <a:srgbClr val="F600F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32" name="Text Box 8"/>
            <p:cNvSpPr txBox="1">
              <a:spLocks noChangeArrowheads="1"/>
            </p:cNvSpPr>
            <p:nvPr/>
          </p:nvSpPr>
          <p:spPr bwMode="auto">
            <a:xfrm>
              <a:off x="4649" y="2795"/>
              <a:ext cx="6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>
                  <a:latin typeface="Arial" charset="0"/>
                  <a:ea typeface="宋体" pitchFamily="2" charset="-122"/>
                </a:rPr>
                <a:t>S=1</a:t>
              </a:r>
              <a:endParaRPr lang="en-US" altLang="zh-CN" sz="1800">
                <a:latin typeface="Arial" charset="0"/>
                <a:ea typeface="宋体" pitchFamily="2" charset="-122"/>
                <a:cs typeface="Arial" charset="0"/>
              </a:endParaRPr>
            </a:p>
          </p:txBody>
        </p:sp>
      </p:grpSp>
      <p:grpSp>
        <p:nvGrpSpPr>
          <p:cNvPr id="359433" name="Group 9"/>
          <p:cNvGrpSpPr>
            <a:grpSpLocks/>
          </p:cNvGrpSpPr>
          <p:nvPr/>
        </p:nvGrpSpPr>
        <p:grpSpPr bwMode="auto">
          <a:xfrm>
            <a:off x="2484438" y="2565400"/>
            <a:ext cx="1800225" cy="2238375"/>
            <a:chOff x="2200" y="1253"/>
            <a:chExt cx="1134" cy="1410"/>
          </a:xfrm>
        </p:grpSpPr>
        <p:sp>
          <p:nvSpPr>
            <p:cNvPr id="359434" name="Rectangle 10"/>
            <p:cNvSpPr>
              <a:spLocks noChangeAspect="1" noChangeArrowheads="1"/>
            </p:cNvSpPr>
            <p:nvPr/>
          </p:nvSpPr>
          <p:spPr bwMode="auto">
            <a:xfrm>
              <a:off x="2200" y="1253"/>
              <a:ext cx="1134" cy="1134"/>
            </a:xfrm>
            <a:prstGeom prst="rect">
              <a:avLst/>
            </a:prstGeom>
            <a:solidFill>
              <a:srgbClr val="9C5F9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35" name="Text Box 11"/>
            <p:cNvSpPr txBox="1">
              <a:spLocks noChangeArrowheads="1"/>
            </p:cNvSpPr>
            <p:nvPr/>
          </p:nvSpPr>
          <p:spPr bwMode="auto">
            <a:xfrm>
              <a:off x="2472" y="2432"/>
              <a:ext cx="6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>
                  <a:latin typeface="Arial" charset="0"/>
                  <a:ea typeface="宋体" pitchFamily="2" charset="-122"/>
                </a:rPr>
                <a:t>S=1/4</a:t>
              </a:r>
              <a:endParaRPr lang="en-US" altLang="zh-CN" sz="1800">
                <a:latin typeface="Arial" charset="0"/>
                <a:ea typeface="宋体" pitchFamily="2" charset="-122"/>
                <a:cs typeface="Arial" charset="0"/>
              </a:endParaRPr>
            </a:p>
          </p:txBody>
        </p:sp>
      </p:grpSp>
      <p:grpSp>
        <p:nvGrpSpPr>
          <p:cNvPr id="359436" name="Group 12"/>
          <p:cNvGrpSpPr>
            <a:grpSpLocks/>
          </p:cNvGrpSpPr>
          <p:nvPr/>
        </p:nvGrpSpPr>
        <p:grpSpPr bwMode="auto">
          <a:xfrm>
            <a:off x="4716463" y="2565400"/>
            <a:ext cx="1800225" cy="2238375"/>
            <a:chOff x="2971" y="1616"/>
            <a:chExt cx="1134" cy="1410"/>
          </a:xfrm>
        </p:grpSpPr>
        <p:sp>
          <p:nvSpPr>
            <p:cNvPr id="359437" name="Rectangle 13"/>
            <p:cNvSpPr>
              <a:spLocks noChangeAspect="1" noChangeArrowheads="1"/>
            </p:cNvSpPr>
            <p:nvPr/>
          </p:nvSpPr>
          <p:spPr bwMode="auto">
            <a:xfrm>
              <a:off x="2971" y="1616"/>
              <a:ext cx="1134" cy="1134"/>
            </a:xfrm>
            <a:prstGeom prst="rect">
              <a:avLst/>
            </a:prstGeom>
            <a:solidFill>
              <a:srgbClr val="BA3FB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38" name="Text Box 14"/>
            <p:cNvSpPr txBox="1">
              <a:spLocks noChangeArrowheads="1"/>
            </p:cNvSpPr>
            <p:nvPr/>
          </p:nvSpPr>
          <p:spPr bwMode="auto">
            <a:xfrm>
              <a:off x="3198" y="2795"/>
              <a:ext cx="6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>
                  <a:latin typeface="Arial" charset="0"/>
                  <a:ea typeface="宋体" pitchFamily="2" charset="-122"/>
                </a:rPr>
                <a:t>S=1/2</a:t>
              </a:r>
              <a:endParaRPr lang="en-US" altLang="zh-CN" sz="1800">
                <a:latin typeface="Arial" charset="0"/>
                <a:ea typeface="宋体" pitchFamily="2" charset="-122"/>
                <a:cs typeface="Arial" charset="0"/>
              </a:endParaRPr>
            </a:p>
          </p:txBody>
        </p:sp>
      </p:grpSp>
      <p:sp>
        <p:nvSpPr>
          <p:cNvPr id="359440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30083"/>
            <a:ext cx="8229600" cy="9763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Different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Saturation </a:t>
            </a:r>
            <a:r>
              <a:rPr lang="zh-CN" altLang="en-US" b="1" dirty="0">
                <a:ea typeface="宋体" pitchFamily="2" charset="-122"/>
              </a:rPr>
              <a:t>不同的饱和度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5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368" y="337051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Examples of Saturation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饱和度效果示意图</a:t>
            </a:r>
          </a:p>
        </p:txBody>
      </p:sp>
      <p:pic>
        <p:nvPicPr>
          <p:cNvPr id="380931" name="Picture 3" descr="Color Wheel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7875" y="1911350"/>
            <a:ext cx="4318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0932" name="Picture 4" descr="Color Wheel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50" y="1879600"/>
            <a:ext cx="4318000" cy="3238500"/>
          </a:xfrm>
          <a:prstGeom prst="rect">
            <a:avLst/>
          </a:prstGeom>
          <a:noFill/>
        </p:spPr>
      </p:pic>
      <p:grpSp>
        <p:nvGrpSpPr>
          <p:cNvPr id="380933" name="Group 5"/>
          <p:cNvGrpSpPr>
            <a:grpSpLocks/>
          </p:cNvGrpSpPr>
          <p:nvPr/>
        </p:nvGrpSpPr>
        <p:grpSpPr bwMode="auto">
          <a:xfrm>
            <a:off x="114300" y="5370513"/>
            <a:ext cx="2365375" cy="938212"/>
            <a:chOff x="249" y="1616"/>
            <a:chExt cx="1134" cy="1933"/>
          </a:xfrm>
        </p:grpSpPr>
        <p:sp>
          <p:nvSpPr>
            <p:cNvPr id="380934" name="Rectangle 6"/>
            <p:cNvSpPr>
              <a:spLocks noChangeAspect="1" noChangeArrowheads="1"/>
            </p:cNvSpPr>
            <p:nvPr/>
          </p:nvSpPr>
          <p:spPr bwMode="auto">
            <a:xfrm>
              <a:off x="249" y="1616"/>
              <a:ext cx="1134" cy="1134"/>
            </a:xfrm>
            <a:prstGeom prst="rect">
              <a:avLst/>
            </a:prstGeom>
            <a:solidFill>
              <a:srgbClr val="78787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80935" name="Text Box 7"/>
            <p:cNvSpPr txBox="1">
              <a:spLocks noChangeArrowheads="1"/>
            </p:cNvSpPr>
            <p:nvPr/>
          </p:nvSpPr>
          <p:spPr bwMode="auto">
            <a:xfrm>
              <a:off x="566" y="2794"/>
              <a:ext cx="545" cy="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 dirty="0">
                  <a:ea typeface="宋体" pitchFamily="2" charset="-122"/>
                  <a:cs typeface="Times New Roman" pitchFamily="18" charset="0"/>
                </a:rPr>
                <a:t>S=0</a:t>
              </a:r>
            </a:p>
          </p:txBody>
        </p:sp>
      </p:grpSp>
      <p:grpSp>
        <p:nvGrpSpPr>
          <p:cNvPr id="380936" name="Group 8"/>
          <p:cNvGrpSpPr>
            <a:grpSpLocks/>
          </p:cNvGrpSpPr>
          <p:nvPr/>
        </p:nvGrpSpPr>
        <p:grpSpPr bwMode="auto">
          <a:xfrm>
            <a:off x="6667500" y="5370513"/>
            <a:ext cx="2365375" cy="938212"/>
            <a:chOff x="4377" y="1616"/>
            <a:chExt cx="1134" cy="1933"/>
          </a:xfrm>
        </p:grpSpPr>
        <p:sp>
          <p:nvSpPr>
            <p:cNvPr id="380937" name="Rectangle 9"/>
            <p:cNvSpPr>
              <a:spLocks noChangeAspect="1" noChangeArrowheads="1"/>
            </p:cNvSpPr>
            <p:nvPr/>
          </p:nvSpPr>
          <p:spPr bwMode="auto">
            <a:xfrm>
              <a:off x="4377" y="1616"/>
              <a:ext cx="1134" cy="1134"/>
            </a:xfrm>
            <a:prstGeom prst="rect">
              <a:avLst/>
            </a:prstGeom>
            <a:solidFill>
              <a:srgbClr val="F600F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80938" name="Text Box 10"/>
            <p:cNvSpPr txBox="1">
              <a:spLocks noChangeArrowheads="1"/>
            </p:cNvSpPr>
            <p:nvPr/>
          </p:nvSpPr>
          <p:spPr bwMode="auto">
            <a:xfrm>
              <a:off x="4649" y="2794"/>
              <a:ext cx="679" cy="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  <a:cs typeface="Times New Roman" pitchFamily="18" charset="0"/>
                </a:rPr>
                <a:t>S=1</a:t>
              </a:r>
            </a:p>
          </p:txBody>
        </p:sp>
      </p:grpSp>
      <p:grpSp>
        <p:nvGrpSpPr>
          <p:cNvPr id="380939" name="Group 11"/>
          <p:cNvGrpSpPr>
            <a:grpSpLocks/>
          </p:cNvGrpSpPr>
          <p:nvPr/>
        </p:nvGrpSpPr>
        <p:grpSpPr bwMode="auto">
          <a:xfrm>
            <a:off x="2203450" y="5370513"/>
            <a:ext cx="2365375" cy="938212"/>
            <a:chOff x="2200" y="1253"/>
            <a:chExt cx="1134" cy="1933"/>
          </a:xfrm>
        </p:grpSpPr>
        <p:sp>
          <p:nvSpPr>
            <p:cNvPr id="380940" name="Rectangle 12"/>
            <p:cNvSpPr>
              <a:spLocks noChangeAspect="1" noChangeArrowheads="1"/>
            </p:cNvSpPr>
            <p:nvPr/>
          </p:nvSpPr>
          <p:spPr bwMode="auto">
            <a:xfrm>
              <a:off x="2200" y="1253"/>
              <a:ext cx="1134" cy="1134"/>
            </a:xfrm>
            <a:prstGeom prst="rect">
              <a:avLst/>
            </a:prstGeom>
            <a:solidFill>
              <a:srgbClr val="9C5F9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80941" name="Text Box 13"/>
            <p:cNvSpPr txBox="1">
              <a:spLocks noChangeArrowheads="1"/>
            </p:cNvSpPr>
            <p:nvPr/>
          </p:nvSpPr>
          <p:spPr bwMode="auto">
            <a:xfrm>
              <a:off x="2472" y="2431"/>
              <a:ext cx="679" cy="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  <a:cs typeface="Times New Roman" pitchFamily="18" charset="0"/>
                </a:rPr>
                <a:t>S=1/4</a:t>
              </a:r>
            </a:p>
          </p:txBody>
        </p:sp>
      </p:grpSp>
      <p:grpSp>
        <p:nvGrpSpPr>
          <p:cNvPr id="380942" name="Group 14"/>
          <p:cNvGrpSpPr>
            <a:grpSpLocks/>
          </p:cNvGrpSpPr>
          <p:nvPr/>
        </p:nvGrpSpPr>
        <p:grpSpPr bwMode="auto">
          <a:xfrm>
            <a:off x="4435475" y="5370513"/>
            <a:ext cx="2365375" cy="938212"/>
            <a:chOff x="2971" y="1616"/>
            <a:chExt cx="1134" cy="1933"/>
          </a:xfrm>
        </p:grpSpPr>
        <p:sp>
          <p:nvSpPr>
            <p:cNvPr id="380943" name="Rectangle 15"/>
            <p:cNvSpPr>
              <a:spLocks noChangeAspect="1" noChangeArrowheads="1"/>
            </p:cNvSpPr>
            <p:nvPr/>
          </p:nvSpPr>
          <p:spPr bwMode="auto">
            <a:xfrm>
              <a:off x="2971" y="1616"/>
              <a:ext cx="1134" cy="1134"/>
            </a:xfrm>
            <a:prstGeom prst="rect">
              <a:avLst/>
            </a:prstGeom>
            <a:solidFill>
              <a:srgbClr val="BA3FB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80944" name="Text Box 16"/>
            <p:cNvSpPr txBox="1">
              <a:spLocks noChangeArrowheads="1"/>
            </p:cNvSpPr>
            <p:nvPr/>
          </p:nvSpPr>
          <p:spPr bwMode="auto">
            <a:xfrm>
              <a:off x="3199" y="2794"/>
              <a:ext cx="678" cy="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  <a:cs typeface="Times New Roman" pitchFamily="18" charset="0"/>
                </a:rPr>
                <a:t>S=1/2</a:t>
              </a:r>
            </a:p>
          </p:txBody>
        </p:sp>
      </p:grpSp>
      <p:sp>
        <p:nvSpPr>
          <p:cNvPr id="380945" name="Text Box 17"/>
          <p:cNvSpPr txBox="1">
            <a:spLocks noChangeArrowheads="1"/>
          </p:cNvSpPr>
          <p:nvPr/>
        </p:nvSpPr>
        <p:spPr bwMode="auto">
          <a:xfrm>
            <a:off x="1820779" y="6216075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0" dirty="0">
                <a:ea typeface="宋体" pitchFamily="2" charset="-122"/>
                <a:cs typeface="Times New Roman" pitchFamily="18" charset="0"/>
              </a:rPr>
              <a:t>饱和度增加</a:t>
            </a:r>
            <a:r>
              <a:rPr lang="zh-CN" altLang="en-US" sz="3200" b="0" dirty="0" smtClean="0">
                <a:ea typeface="宋体" pitchFamily="2" charset="-122"/>
                <a:cs typeface="Times New Roman" pitchFamily="18" charset="0"/>
              </a:rPr>
              <a:t>了</a:t>
            </a:r>
            <a:r>
              <a:rPr lang="en-US" altLang="zh-CN" sz="3200" b="0" dirty="0" smtClean="0">
                <a:ea typeface="宋体" pitchFamily="2" charset="-122"/>
                <a:cs typeface="Times New Roman" pitchFamily="18" charset="0"/>
              </a:rPr>
              <a:t>???</a:t>
            </a:r>
            <a:endParaRPr lang="zh-CN" altLang="en-US" sz="3200" b="0" dirty="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0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809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80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8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8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80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80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80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0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0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4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1" name="Oval 3"/>
          <p:cNvSpPr>
            <a:spLocks noChangeArrowheads="1"/>
          </p:cNvSpPr>
          <p:nvPr/>
        </p:nvSpPr>
        <p:spPr bwMode="auto">
          <a:xfrm>
            <a:off x="2987675" y="1916113"/>
            <a:ext cx="1828800" cy="838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0452" name="Oval 4"/>
          <p:cNvSpPr>
            <a:spLocks noChangeArrowheads="1"/>
          </p:cNvSpPr>
          <p:nvPr/>
        </p:nvSpPr>
        <p:spPr bwMode="auto">
          <a:xfrm>
            <a:off x="2987675" y="3592513"/>
            <a:ext cx="1828800" cy="838200"/>
          </a:xfrm>
          <a:prstGeom prst="ellipse">
            <a:avLst/>
          </a:prstGeom>
          <a:solidFill>
            <a:srgbClr val="38383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0453" name="Line 5"/>
          <p:cNvSpPr>
            <a:spLocks noChangeShapeType="1"/>
          </p:cNvSpPr>
          <p:nvPr/>
        </p:nvSpPr>
        <p:spPr bwMode="auto">
          <a:xfrm>
            <a:off x="2987675" y="2297113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54" name="Line 6"/>
          <p:cNvSpPr>
            <a:spLocks noChangeShapeType="1"/>
          </p:cNvSpPr>
          <p:nvPr/>
        </p:nvSpPr>
        <p:spPr bwMode="auto">
          <a:xfrm>
            <a:off x="4816475" y="2297113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55" name="Line 7"/>
          <p:cNvSpPr>
            <a:spLocks noChangeShapeType="1"/>
          </p:cNvSpPr>
          <p:nvPr/>
        </p:nvSpPr>
        <p:spPr bwMode="auto">
          <a:xfrm>
            <a:off x="3902075" y="2297113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56" name="Line 8"/>
          <p:cNvSpPr>
            <a:spLocks noChangeShapeType="1"/>
          </p:cNvSpPr>
          <p:nvPr/>
        </p:nvSpPr>
        <p:spPr bwMode="auto">
          <a:xfrm>
            <a:off x="3902075" y="4049713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57" name="Line 9"/>
          <p:cNvSpPr>
            <a:spLocks noChangeShapeType="1"/>
          </p:cNvSpPr>
          <p:nvPr/>
        </p:nvSpPr>
        <p:spPr bwMode="auto">
          <a:xfrm>
            <a:off x="3902075" y="2297113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58" name="Line 10"/>
          <p:cNvSpPr>
            <a:spLocks noChangeShapeType="1"/>
          </p:cNvSpPr>
          <p:nvPr/>
        </p:nvSpPr>
        <p:spPr bwMode="auto">
          <a:xfrm flipH="1" flipV="1">
            <a:off x="3597275" y="1916113"/>
            <a:ext cx="30480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59" name="Line 11"/>
          <p:cNvSpPr>
            <a:spLocks noChangeShapeType="1"/>
          </p:cNvSpPr>
          <p:nvPr/>
        </p:nvSpPr>
        <p:spPr bwMode="auto">
          <a:xfrm flipH="1" flipV="1">
            <a:off x="3597275" y="3668713"/>
            <a:ext cx="30480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60" name="Line 12"/>
          <p:cNvSpPr>
            <a:spLocks noChangeShapeType="1"/>
          </p:cNvSpPr>
          <p:nvPr/>
        </p:nvSpPr>
        <p:spPr bwMode="auto">
          <a:xfrm flipH="1">
            <a:off x="3292475" y="2297113"/>
            <a:ext cx="609600" cy="3048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61" name="Line 13"/>
          <p:cNvSpPr>
            <a:spLocks noChangeShapeType="1"/>
          </p:cNvSpPr>
          <p:nvPr/>
        </p:nvSpPr>
        <p:spPr bwMode="auto">
          <a:xfrm flipH="1">
            <a:off x="3292475" y="4049713"/>
            <a:ext cx="609600" cy="3048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62" name="Line 14"/>
          <p:cNvSpPr>
            <a:spLocks noChangeShapeType="1"/>
          </p:cNvSpPr>
          <p:nvPr/>
        </p:nvSpPr>
        <p:spPr bwMode="auto">
          <a:xfrm flipV="1">
            <a:off x="5197475" y="2678113"/>
            <a:ext cx="0" cy="1143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63" name="Line 15"/>
          <p:cNvSpPr>
            <a:spLocks noChangeShapeType="1"/>
          </p:cNvSpPr>
          <p:nvPr/>
        </p:nvSpPr>
        <p:spPr bwMode="auto">
          <a:xfrm flipV="1">
            <a:off x="3902075" y="32877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0464" name="Text Box 16"/>
          <p:cNvSpPr txBox="1">
            <a:spLocks noChangeArrowheads="1"/>
          </p:cNvSpPr>
          <p:nvPr/>
        </p:nvSpPr>
        <p:spPr bwMode="auto">
          <a:xfrm>
            <a:off x="4968875" y="4202113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1600" b="0">
                <a:ea typeface="宋体" pitchFamily="2" charset="-122"/>
              </a:rPr>
              <a:t>黑</a:t>
            </a:r>
          </a:p>
        </p:txBody>
      </p:sp>
      <p:sp>
        <p:nvSpPr>
          <p:cNvPr id="360465" name="Text Box 17"/>
          <p:cNvSpPr txBox="1">
            <a:spLocks noChangeArrowheads="1"/>
          </p:cNvSpPr>
          <p:nvPr/>
        </p:nvSpPr>
        <p:spPr bwMode="auto">
          <a:xfrm>
            <a:off x="4968875" y="1992313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1600" b="0">
                <a:ea typeface="宋体" pitchFamily="2" charset="-122"/>
              </a:rPr>
              <a:t>白</a:t>
            </a:r>
          </a:p>
        </p:txBody>
      </p:sp>
      <p:sp>
        <p:nvSpPr>
          <p:cNvPr id="360466" name="Text Box 18"/>
          <p:cNvSpPr txBox="1">
            <a:spLocks noChangeArrowheads="1"/>
          </p:cNvSpPr>
          <p:nvPr/>
        </p:nvSpPr>
        <p:spPr bwMode="auto">
          <a:xfrm>
            <a:off x="5349875" y="305911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b="0">
                <a:latin typeface="Tahoma" pitchFamily="34" charset="0"/>
                <a:ea typeface="宋体" pitchFamily="2" charset="-122"/>
              </a:rPr>
              <a:t>I</a:t>
            </a:r>
          </a:p>
        </p:txBody>
      </p:sp>
      <p:sp>
        <p:nvSpPr>
          <p:cNvPr id="360467" name="Text Box 19"/>
          <p:cNvSpPr txBox="1">
            <a:spLocks noChangeArrowheads="1"/>
          </p:cNvSpPr>
          <p:nvPr/>
        </p:nvSpPr>
        <p:spPr bwMode="auto">
          <a:xfrm>
            <a:off x="4206875" y="3211513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b="0">
                <a:latin typeface="Tahoma" pitchFamily="34" charset="0"/>
                <a:ea typeface="宋体" pitchFamily="2" charset="-122"/>
              </a:rPr>
              <a:t>S</a:t>
            </a:r>
          </a:p>
        </p:txBody>
      </p:sp>
      <p:sp>
        <p:nvSpPr>
          <p:cNvPr id="360468" name="Text Box 20"/>
          <p:cNvSpPr txBox="1">
            <a:spLocks noChangeArrowheads="1"/>
          </p:cNvSpPr>
          <p:nvPr/>
        </p:nvSpPr>
        <p:spPr bwMode="auto">
          <a:xfrm>
            <a:off x="209550" y="5084763"/>
            <a:ext cx="8707438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b="0" dirty="0">
                <a:ea typeface="宋体" pitchFamily="2" charset="-122"/>
                <a:cs typeface="Times New Roman" pitchFamily="18" charset="0"/>
              </a:rPr>
              <a:t>Question: what will have if we move the red point clockwise or counterclockwise, move it  up or down, or move it to the center of the circle in this cone?</a:t>
            </a:r>
            <a:r>
              <a:rPr kumimoji="1" lang="zh-CN" altLang="en-US" sz="2000" b="0" dirty="0">
                <a:latin typeface="+mn-ea"/>
                <a:cs typeface="Times New Roman" pitchFamily="18" charset="0"/>
              </a:rPr>
              <a:t>思考问题：在这个圆锥体上，红色的点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顺（逆）</a:t>
            </a:r>
            <a:r>
              <a:rPr kumimoji="1" lang="zh-CN" altLang="en-US" sz="2000" b="0" dirty="0">
                <a:latin typeface="+mn-ea"/>
                <a:cs typeface="Times New Roman" pitchFamily="18" charset="0"/>
              </a:rPr>
              <a:t>时针旋转会变成什么样？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上下</a:t>
            </a:r>
            <a:r>
              <a:rPr kumimoji="1" lang="zh-CN" altLang="en-US" sz="2000" b="0" dirty="0">
                <a:latin typeface="+mn-ea"/>
                <a:cs typeface="Times New Roman" pitchFamily="18" charset="0"/>
              </a:rPr>
              <a:t>移动呢？向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圆心</a:t>
            </a:r>
            <a:r>
              <a:rPr kumimoji="1" lang="zh-CN" altLang="en-US" sz="2000" b="0" dirty="0">
                <a:latin typeface="+mn-ea"/>
                <a:cs typeface="Times New Roman" pitchFamily="18" charset="0"/>
              </a:rPr>
              <a:t>方向移动呢？</a:t>
            </a:r>
          </a:p>
        </p:txBody>
      </p:sp>
      <p:sp>
        <p:nvSpPr>
          <p:cNvPr id="360469" name="Oval 21"/>
          <p:cNvSpPr>
            <a:spLocks noChangeArrowheads="1"/>
          </p:cNvSpPr>
          <p:nvPr/>
        </p:nvSpPr>
        <p:spPr bwMode="auto">
          <a:xfrm>
            <a:off x="4716463" y="3213100"/>
            <a:ext cx="142875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0472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8925"/>
            <a:ext cx="8610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What </a:t>
            </a:r>
            <a:r>
              <a:rPr lang="en-US" altLang="zh-CN" sz="3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will Happen </a:t>
            </a:r>
            <a:r>
              <a:rPr lang="en-US" altLang="zh-CN" sz="3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</a:t>
            </a:r>
            <a:r>
              <a:rPr lang="en-US" altLang="zh-CN" sz="3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hen </a:t>
            </a:r>
            <a:r>
              <a:rPr lang="en-US" altLang="zh-CN" sz="3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</a:t>
            </a:r>
            <a:r>
              <a:rPr lang="en-US" altLang="zh-CN" sz="3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 </a:t>
            </a:r>
            <a:r>
              <a:rPr lang="en-US" altLang="zh-CN" sz="3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</a:t>
            </a:r>
            <a:r>
              <a:rPr lang="en-US" altLang="zh-CN" sz="3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ove </a:t>
            </a:r>
            <a:r>
              <a:rPr lang="en-US" altLang="zh-CN" sz="3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</a:t>
            </a:r>
            <a:r>
              <a:rPr lang="en-US" altLang="zh-CN" sz="3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Red </a:t>
            </a:r>
            <a:r>
              <a:rPr lang="en-US" altLang="zh-CN" sz="3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en-US" altLang="zh-CN" sz="3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ot</a:t>
            </a:r>
            <a:r>
              <a:rPr lang="en-US" altLang="zh-CN" sz="3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?</a:t>
            </a:r>
            <a:r>
              <a:rPr lang="en-US" altLang="zh-CN" sz="3200" dirty="0">
                <a:ea typeface="宋体" pitchFamily="2" charset="-122"/>
              </a:rPr>
              <a:t/>
            </a:r>
            <a:br>
              <a:rPr lang="en-US" altLang="zh-CN" sz="3200" dirty="0">
                <a:ea typeface="宋体" pitchFamily="2" charset="-122"/>
              </a:rPr>
            </a:br>
            <a:r>
              <a:rPr lang="zh-CN" altLang="en-US" sz="3200" b="1" dirty="0">
                <a:ea typeface="宋体" pitchFamily="2" charset="-122"/>
              </a:rPr>
              <a:t>移动红点会怎样？</a:t>
            </a:r>
          </a:p>
        </p:txBody>
      </p:sp>
      <p:graphicFrame>
        <p:nvGraphicFramePr>
          <p:cNvPr id="360471" name="Object 23"/>
          <p:cNvGraphicFramePr>
            <a:graphicFrameLocks noGrp="1" noChangeAspect="1"/>
          </p:cNvGraphicFramePr>
          <p:nvPr>
            <p:ph idx="1"/>
          </p:nvPr>
        </p:nvGraphicFramePr>
        <p:xfrm>
          <a:off x="1982788" y="1465263"/>
          <a:ext cx="5073650" cy="347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40" name="Image" r:id="rId3" imgW="6514286" imgH="4457143" progId="">
                  <p:embed/>
                </p:oleObj>
              </mc:Choice>
              <mc:Fallback>
                <p:oleObj name="Image" r:id="rId3" imgW="6514286" imgH="4457143" progId="">
                  <p:embed/>
                  <p:pic>
                    <p:nvPicPr>
                      <p:cNvPr id="0" name="Picture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1465263"/>
                        <a:ext cx="5073650" cy="347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74" name="Oval 26"/>
          <p:cNvSpPr>
            <a:spLocks noChangeArrowheads="1"/>
          </p:cNvSpPr>
          <p:nvPr/>
        </p:nvSpPr>
        <p:spPr bwMode="auto">
          <a:xfrm>
            <a:off x="5989638" y="3170238"/>
            <a:ext cx="106362" cy="1222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67092" y="218658"/>
            <a:ext cx="5400675" cy="90011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ea typeface="隶书" pitchFamily="49" charset="-122"/>
              </a:rPr>
              <a:t> </a:t>
            </a:r>
            <a:r>
              <a:rPr kumimoji="1" lang="en-US" altLang="zh-CN" sz="49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Move it  </a:t>
            </a:r>
            <a:r>
              <a:rPr kumimoji="1" lang="en-US" altLang="zh-CN" sz="49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Up </a:t>
            </a:r>
            <a:r>
              <a:rPr kumimoji="1" lang="en-US" altLang="zh-CN" sz="49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or </a:t>
            </a:r>
            <a:r>
              <a:rPr kumimoji="1" lang="en-US" altLang="zh-CN" sz="49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Down</a:t>
            </a:r>
            <a:r>
              <a:rPr kumimoji="1" lang="en-US" altLang="zh-CN" sz="49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kumimoji="1" lang="en-US" altLang="zh-CN" sz="49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zh-CN" altLang="en-US" sz="4900" b="1" dirty="0">
                <a:solidFill>
                  <a:schemeClr val="tx1"/>
                </a:solidFill>
                <a:latin typeface="+mj-ea"/>
                <a:cs typeface="Times New Roman" pitchFamily="18" charset="0"/>
              </a:rPr>
              <a:t>红点的上下移动</a:t>
            </a:r>
          </a:p>
        </p:txBody>
      </p:sp>
      <p:sp>
        <p:nvSpPr>
          <p:cNvPr id="361476" name="Oval 4"/>
          <p:cNvSpPr>
            <a:spLocks noChangeAspect="1" noChangeArrowheads="1"/>
          </p:cNvSpPr>
          <p:nvPr/>
        </p:nvSpPr>
        <p:spPr bwMode="auto">
          <a:xfrm>
            <a:off x="2987675" y="1916113"/>
            <a:ext cx="3541713" cy="32385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77" name="Line 5"/>
          <p:cNvSpPr>
            <a:spLocks noChangeShapeType="1"/>
          </p:cNvSpPr>
          <p:nvPr/>
        </p:nvSpPr>
        <p:spPr bwMode="auto">
          <a:xfrm flipV="1">
            <a:off x="7524750" y="3500438"/>
            <a:ext cx="0" cy="792162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361478" name="Oval 6"/>
          <p:cNvSpPr>
            <a:spLocks noChangeAspect="1" noChangeArrowheads="1"/>
          </p:cNvSpPr>
          <p:nvPr/>
        </p:nvSpPr>
        <p:spPr bwMode="auto">
          <a:xfrm>
            <a:off x="2987675" y="1887538"/>
            <a:ext cx="3541713" cy="3238500"/>
          </a:xfrm>
          <a:prstGeom prst="ellipse">
            <a:avLst/>
          </a:prstGeom>
          <a:solidFill>
            <a:srgbClr val="FF414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79" name="Oval 7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FF818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80" name="Oval 8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FFC1C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81" name="Oval 9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82" name="Oval 10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83" name="Line 11"/>
          <p:cNvSpPr>
            <a:spLocks noChangeShapeType="1"/>
          </p:cNvSpPr>
          <p:nvPr/>
        </p:nvSpPr>
        <p:spPr bwMode="auto">
          <a:xfrm flipV="1">
            <a:off x="2124075" y="3429000"/>
            <a:ext cx="0" cy="792163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headEnd type="triangle" w="med" len="med"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361484" name="Oval 12"/>
          <p:cNvSpPr>
            <a:spLocks noChangeAspect="1" noChangeArrowheads="1"/>
          </p:cNvSpPr>
          <p:nvPr/>
        </p:nvSpPr>
        <p:spPr bwMode="auto">
          <a:xfrm>
            <a:off x="2987675" y="1903413"/>
            <a:ext cx="3541713" cy="3238500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85" name="Oval 13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86" name="Oval 14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1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1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6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6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6" grpId="0" animBg="1"/>
      <p:bldP spid="361477" grpId="0" animBg="1"/>
      <p:bldP spid="361478" grpId="0" animBg="1"/>
      <p:bldP spid="361479" grpId="0" animBg="1"/>
      <p:bldP spid="361480" grpId="0" animBg="1"/>
      <p:bldP spid="361481" grpId="0" animBg="1"/>
      <p:bldP spid="361482" grpId="0" animBg="1"/>
      <p:bldP spid="361483" grpId="0" animBg="1"/>
      <p:bldP spid="361484" grpId="0" animBg="1"/>
      <p:bldP spid="361485" grpId="0" animBg="1"/>
      <p:bldP spid="36148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7942" y="0"/>
            <a:ext cx="7458075" cy="900113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 sz="4900" dirty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kumimoji="1" lang="en-US" altLang="zh-CN" sz="49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Move the </a:t>
            </a:r>
            <a:r>
              <a:rPr kumimoji="1" lang="en-US" altLang="zh-CN" sz="49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Red </a:t>
            </a:r>
            <a:r>
              <a:rPr kumimoji="1" lang="en-US" altLang="zh-CN" sz="49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</a:t>
            </a:r>
            <a:r>
              <a:rPr kumimoji="1" lang="en-US" altLang="zh-CN" sz="49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oint </a:t>
            </a:r>
            <a:r>
              <a:rPr kumimoji="1" lang="en-US" altLang="zh-CN" sz="49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kumimoji="1" lang="en-US" altLang="zh-CN" sz="49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lockwise </a:t>
            </a:r>
            <a:r>
              <a:rPr kumimoji="1" lang="en-US" altLang="zh-CN" sz="49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or </a:t>
            </a:r>
            <a:r>
              <a:rPr kumimoji="1" lang="en-US" altLang="zh-CN" sz="49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Counterclockwise</a:t>
            </a:r>
            <a:r>
              <a:rPr kumimoji="1" lang="en-US" altLang="zh-CN" sz="3200" b="1" dirty="0">
                <a:solidFill>
                  <a:schemeClr val="tx1"/>
                </a:solidFill>
                <a:ea typeface="宋体" pitchFamily="2" charset="-122"/>
              </a:rPr>
              <a:t/>
            </a:r>
            <a:br>
              <a:rPr kumimoji="1" lang="en-US" altLang="zh-CN" sz="3200" b="1" dirty="0">
                <a:solidFill>
                  <a:schemeClr val="tx1"/>
                </a:solidFill>
                <a:ea typeface="宋体" pitchFamily="2" charset="-122"/>
              </a:rPr>
            </a:br>
            <a:r>
              <a:rPr lang="zh-CN" altLang="en-US" sz="4900" b="1" dirty="0">
                <a:solidFill>
                  <a:schemeClr val="tx1"/>
                </a:solidFill>
                <a:latin typeface="+mn-ea"/>
                <a:ea typeface="+mn-ea"/>
              </a:rPr>
              <a:t>红点的顺（逆）时针转动</a:t>
            </a:r>
          </a:p>
        </p:txBody>
      </p:sp>
      <p:sp>
        <p:nvSpPr>
          <p:cNvPr id="362500" name="Oval 4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1" name="Oval 5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FF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2" name="AutoShape 6"/>
          <p:cNvSpPr>
            <a:spLocks noChangeArrowheads="1"/>
          </p:cNvSpPr>
          <p:nvPr/>
        </p:nvSpPr>
        <p:spPr bwMode="auto">
          <a:xfrm>
            <a:off x="1666042" y="2630902"/>
            <a:ext cx="719138" cy="2374900"/>
          </a:xfrm>
          <a:prstGeom prst="curvedRightArrow">
            <a:avLst>
              <a:gd name="adj1" fmla="val 66049"/>
              <a:gd name="adj2" fmla="val 132097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3" name="AutoShape 7"/>
          <p:cNvSpPr>
            <a:spLocks noChangeArrowheads="1"/>
          </p:cNvSpPr>
          <p:nvPr/>
        </p:nvSpPr>
        <p:spPr bwMode="auto">
          <a:xfrm>
            <a:off x="6850817" y="2918240"/>
            <a:ext cx="719138" cy="2376487"/>
          </a:xfrm>
          <a:prstGeom prst="curvedLeftArrow">
            <a:avLst>
              <a:gd name="adj1" fmla="val 66093"/>
              <a:gd name="adj2" fmla="val 132185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4" name="Oval 8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80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5" name="Oval 9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01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6" name="Oval 10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018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7" name="Oval 11"/>
          <p:cNvSpPr>
            <a:spLocks noChangeAspect="1" noChangeArrowheads="1"/>
          </p:cNvSpPr>
          <p:nvPr/>
        </p:nvSpPr>
        <p:spPr bwMode="auto">
          <a:xfrm>
            <a:off x="2747130" y="2415002"/>
            <a:ext cx="3541712" cy="3238500"/>
          </a:xfrm>
          <a:prstGeom prst="ellipse">
            <a:avLst/>
          </a:prstGeom>
          <a:solidFill>
            <a:srgbClr val="01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8" name="Oval 12"/>
          <p:cNvSpPr>
            <a:spLocks noChangeAspect="1" noChangeArrowheads="1"/>
          </p:cNvSpPr>
          <p:nvPr/>
        </p:nvSpPr>
        <p:spPr bwMode="auto">
          <a:xfrm>
            <a:off x="2745542" y="2413415"/>
            <a:ext cx="3541713" cy="3238500"/>
          </a:xfrm>
          <a:prstGeom prst="ellipse">
            <a:avLst/>
          </a:prstGeom>
          <a:solidFill>
            <a:srgbClr val="01FF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9" name="Oval 13"/>
          <p:cNvSpPr>
            <a:spLocks noChangeAspect="1" noChangeArrowheads="1"/>
          </p:cNvSpPr>
          <p:nvPr/>
        </p:nvSpPr>
        <p:spPr bwMode="auto">
          <a:xfrm>
            <a:off x="2796342" y="2443577"/>
            <a:ext cx="3541713" cy="3238500"/>
          </a:xfrm>
          <a:prstGeom prst="ellipse">
            <a:avLst/>
          </a:prstGeom>
          <a:solidFill>
            <a:srgbClr val="01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0" name="Oval 14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80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1" name="Oval 15"/>
          <p:cNvSpPr>
            <a:spLocks noChangeAspect="1" noChangeArrowheads="1"/>
          </p:cNvSpPr>
          <p:nvPr/>
        </p:nvSpPr>
        <p:spPr bwMode="auto">
          <a:xfrm>
            <a:off x="2775705" y="2441990"/>
            <a:ext cx="3541712" cy="3238500"/>
          </a:xfrm>
          <a:prstGeom prst="ellipse">
            <a:avLst/>
          </a:prstGeom>
          <a:solidFill>
            <a:srgbClr val="FF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2" name="Oval 16"/>
          <p:cNvSpPr>
            <a:spLocks noChangeAspect="1" noChangeArrowheads="1"/>
          </p:cNvSpPr>
          <p:nvPr/>
        </p:nvSpPr>
        <p:spPr bwMode="auto">
          <a:xfrm>
            <a:off x="2747130" y="2427702"/>
            <a:ext cx="3541712" cy="3238500"/>
          </a:xfrm>
          <a:prstGeom prst="ellipse">
            <a:avLst/>
          </a:prstGeom>
          <a:solidFill>
            <a:srgbClr val="FF80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3" name="Oval 17"/>
          <p:cNvSpPr>
            <a:spLocks noChangeAspect="1" noChangeArrowheads="1"/>
          </p:cNvSpPr>
          <p:nvPr/>
        </p:nvSpPr>
        <p:spPr bwMode="auto">
          <a:xfrm>
            <a:off x="2775705" y="2413415"/>
            <a:ext cx="3541712" cy="3238500"/>
          </a:xfrm>
          <a:prstGeom prst="ellipse">
            <a:avLst/>
          </a:prstGeom>
          <a:solidFill>
            <a:srgbClr val="FF01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4" name="Oval 18"/>
          <p:cNvSpPr>
            <a:spLocks noChangeAspect="1" noChangeArrowheads="1"/>
          </p:cNvSpPr>
          <p:nvPr/>
        </p:nvSpPr>
        <p:spPr bwMode="auto">
          <a:xfrm>
            <a:off x="2775705" y="2413415"/>
            <a:ext cx="3541712" cy="3238500"/>
          </a:xfrm>
          <a:prstGeom prst="ellipse">
            <a:avLst/>
          </a:prstGeom>
          <a:solidFill>
            <a:srgbClr val="FF80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5" name="Oval 19"/>
          <p:cNvSpPr>
            <a:spLocks noChangeAspect="1" noChangeArrowheads="1"/>
          </p:cNvSpPr>
          <p:nvPr/>
        </p:nvSpPr>
        <p:spPr bwMode="auto">
          <a:xfrm>
            <a:off x="2775705" y="2413415"/>
            <a:ext cx="3541712" cy="3238500"/>
          </a:xfrm>
          <a:prstGeom prst="ellipse">
            <a:avLst/>
          </a:prstGeom>
          <a:solidFill>
            <a:srgbClr val="FF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6" name="Oval 20"/>
          <p:cNvSpPr>
            <a:spLocks noChangeAspect="1" noChangeArrowheads="1"/>
          </p:cNvSpPr>
          <p:nvPr/>
        </p:nvSpPr>
        <p:spPr bwMode="auto">
          <a:xfrm>
            <a:off x="2761417" y="2413415"/>
            <a:ext cx="3541713" cy="3238500"/>
          </a:xfrm>
          <a:prstGeom prst="ellipse">
            <a:avLst/>
          </a:prstGeom>
          <a:solidFill>
            <a:srgbClr val="80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7" name="Oval 21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01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8" name="Oval 22"/>
          <p:cNvSpPr>
            <a:spLocks noChangeAspect="1" noChangeArrowheads="1"/>
          </p:cNvSpPr>
          <p:nvPr/>
        </p:nvSpPr>
        <p:spPr bwMode="auto">
          <a:xfrm>
            <a:off x="2761417" y="2441990"/>
            <a:ext cx="3541713" cy="3238500"/>
          </a:xfrm>
          <a:prstGeom prst="ellipse">
            <a:avLst/>
          </a:prstGeom>
          <a:solidFill>
            <a:srgbClr val="01FF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19" name="Oval 23"/>
          <p:cNvSpPr>
            <a:spLocks noChangeAspect="1" noChangeArrowheads="1"/>
          </p:cNvSpPr>
          <p:nvPr/>
        </p:nvSpPr>
        <p:spPr bwMode="auto">
          <a:xfrm>
            <a:off x="2761417" y="2427702"/>
            <a:ext cx="3541713" cy="3238500"/>
          </a:xfrm>
          <a:prstGeom prst="ellipse">
            <a:avLst/>
          </a:prstGeom>
          <a:solidFill>
            <a:srgbClr val="01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20" name="Oval 24"/>
          <p:cNvSpPr>
            <a:spLocks noChangeAspect="1" noChangeArrowheads="1"/>
          </p:cNvSpPr>
          <p:nvPr/>
        </p:nvSpPr>
        <p:spPr bwMode="auto">
          <a:xfrm>
            <a:off x="2775705" y="2413415"/>
            <a:ext cx="3541712" cy="3238500"/>
          </a:xfrm>
          <a:prstGeom prst="ellipse">
            <a:avLst/>
          </a:prstGeom>
          <a:solidFill>
            <a:srgbClr val="018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21" name="Oval 25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01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22" name="Oval 26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80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23" name="Oval 27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FF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24" name="Oval 28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FF01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25" name="Oval 29"/>
          <p:cNvSpPr>
            <a:spLocks noChangeAspect="1" noChangeArrowheads="1"/>
          </p:cNvSpPr>
          <p:nvPr/>
        </p:nvSpPr>
        <p:spPr bwMode="auto">
          <a:xfrm>
            <a:off x="2747130" y="2413415"/>
            <a:ext cx="3541712" cy="3238500"/>
          </a:xfrm>
          <a:prstGeom prst="ellipse">
            <a:avLst/>
          </a:prstGeom>
          <a:solidFill>
            <a:srgbClr val="FF01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6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2" dur="2000"/>
                                        <p:tgtEl>
                                          <p:spTgt spid="36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6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6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6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6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6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6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6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6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6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6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500" grpId="0" animBg="1"/>
      <p:bldP spid="362501" grpId="0" animBg="1"/>
      <p:bldP spid="362502" grpId="0" animBg="1"/>
      <p:bldP spid="362503" grpId="0" animBg="1"/>
      <p:bldP spid="362504" grpId="0" animBg="1"/>
      <p:bldP spid="362505" grpId="0" animBg="1"/>
      <p:bldP spid="362506" grpId="0" animBg="1"/>
      <p:bldP spid="362507" grpId="0" animBg="1"/>
      <p:bldP spid="362508" grpId="0" animBg="1"/>
      <p:bldP spid="362509" grpId="0" animBg="1"/>
      <p:bldP spid="362510" grpId="0" animBg="1"/>
      <p:bldP spid="362511" grpId="0" animBg="1"/>
      <p:bldP spid="362512" grpId="0" animBg="1"/>
      <p:bldP spid="362513" grpId="0" animBg="1"/>
      <p:bldP spid="362514" grpId="0" animBg="1"/>
      <p:bldP spid="362515" grpId="0" animBg="1"/>
      <p:bldP spid="362516" grpId="0" animBg="1"/>
      <p:bldP spid="362517" grpId="0" animBg="1"/>
      <p:bldP spid="362518" grpId="0" animBg="1"/>
      <p:bldP spid="362519" grpId="0" animBg="1"/>
      <p:bldP spid="362520" grpId="0" animBg="1"/>
      <p:bldP spid="362521" grpId="0" animBg="1"/>
      <p:bldP spid="362522" grpId="0" animBg="1"/>
      <p:bldP spid="362523" grpId="0" animBg="1"/>
      <p:bldP spid="362524" grpId="0" animBg="1"/>
      <p:bldP spid="3625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1262" y="411163"/>
            <a:ext cx="8300787" cy="90011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kumimoji="1"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</a:t>
            </a:r>
            <a:r>
              <a:rPr kumimoji="1" lang="en-US" altLang="zh-CN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ove </a:t>
            </a:r>
            <a:r>
              <a:rPr kumimoji="1"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kumimoji="1" lang="en-US" altLang="zh-CN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 </a:t>
            </a:r>
            <a:r>
              <a:rPr kumimoji="1" lang="en-US" altLang="zh-CN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to the </a:t>
            </a:r>
            <a:r>
              <a:rPr kumimoji="1" lang="en-US" altLang="zh-CN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Center </a:t>
            </a:r>
            <a:r>
              <a:rPr kumimoji="1" lang="en-US" altLang="zh-CN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of the </a:t>
            </a:r>
            <a:r>
              <a:rPr kumimoji="1" lang="en-US" altLang="zh-CN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Circle</a:t>
            </a:r>
            <a:r>
              <a:rPr kumimoji="1" lang="en-US" altLang="zh-CN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kumimoji="1" lang="en-US" altLang="zh-CN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红点向圆心方向移动</a:t>
            </a:r>
          </a:p>
        </p:txBody>
      </p:sp>
      <p:sp>
        <p:nvSpPr>
          <p:cNvPr id="363524" name="Oval 4"/>
          <p:cNvSpPr>
            <a:spLocks noChangeAspect="1" noChangeArrowheads="1"/>
          </p:cNvSpPr>
          <p:nvPr/>
        </p:nvSpPr>
        <p:spPr bwMode="auto">
          <a:xfrm>
            <a:off x="2843213" y="2165431"/>
            <a:ext cx="3541712" cy="3238500"/>
          </a:xfrm>
          <a:prstGeom prst="ellipse">
            <a:avLst/>
          </a:prstGeom>
          <a:solidFill>
            <a:srgbClr val="FF01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5" name="Line 5"/>
          <p:cNvSpPr>
            <a:spLocks noChangeShapeType="1"/>
          </p:cNvSpPr>
          <p:nvPr/>
        </p:nvSpPr>
        <p:spPr bwMode="auto">
          <a:xfrm flipH="1">
            <a:off x="3730290" y="5838906"/>
            <a:ext cx="1512888" cy="0"/>
          </a:xfrm>
          <a:prstGeom prst="line">
            <a:avLst/>
          </a:prstGeom>
          <a:noFill/>
          <a:ln w="76200">
            <a:solidFill>
              <a:srgbClr val="FF010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363526" name="Oval 6"/>
          <p:cNvSpPr>
            <a:spLocks noChangeAspect="1" noChangeArrowheads="1"/>
          </p:cNvSpPr>
          <p:nvPr/>
        </p:nvSpPr>
        <p:spPr bwMode="auto">
          <a:xfrm>
            <a:off x="2843213" y="2165431"/>
            <a:ext cx="3541712" cy="3238500"/>
          </a:xfrm>
          <a:prstGeom prst="ellipse">
            <a:avLst/>
          </a:prstGeom>
          <a:solidFill>
            <a:srgbClr val="EF111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7" name="Oval 7"/>
          <p:cNvSpPr>
            <a:spLocks noChangeAspect="1" noChangeArrowheads="1"/>
          </p:cNvSpPr>
          <p:nvPr/>
        </p:nvSpPr>
        <p:spPr bwMode="auto">
          <a:xfrm>
            <a:off x="2843213" y="2165431"/>
            <a:ext cx="3541712" cy="3238500"/>
          </a:xfrm>
          <a:prstGeom prst="ellipse">
            <a:avLst/>
          </a:prstGeom>
          <a:solidFill>
            <a:srgbClr val="DF21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8" name="Oval 8"/>
          <p:cNvSpPr>
            <a:spLocks noChangeAspect="1" noChangeArrowheads="1"/>
          </p:cNvSpPr>
          <p:nvPr/>
        </p:nvSpPr>
        <p:spPr bwMode="auto">
          <a:xfrm>
            <a:off x="2843213" y="2165431"/>
            <a:ext cx="3541712" cy="3238500"/>
          </a:xfrm>
          <a:prstGeom prst="ellipse">
            <a:avLst/>
          </a:prstGeom>
          <a:solidFill>
            <a:srgbClr val="CF313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9" name="Oval 9"/>
          <p:cNvSpPr>
            <a:spLocks noChangeAspect="1" noChangeArrowheads="1"/>
          </p:cNvSpPr>
          <p:nvPr/>
        </p:nvSpPr>
        <p:spPr bwMode="auto">
          <a:xfrm>
            <a:off x="2843213" y="2165431"/>
            <a:ext cx="3541712" cy="3238500"/>
          </a:xfrm>
          <a:prstGeom prst="ellipse">
            <a:avLst/>
          </a:prstGeom>
          <a:solidFill>
            <a:srgbClr val="BF414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30" name="Oval 10"/>
          <p:cNvSpPr>
            <a:spLocks noChangeAspect="1" noChangeArrowheads="1"/>
          </p:cNvSpPr>
          <p:nvPr/>
        </p:nvSpPr>
        <p:spPr bwMode="auto">
          <a:xfrm>
            <a:off x="2843213" y="2165431"/>
            <a:ext cx="3541712" cy="3238500"/>
          </a:xfrm>
          <a:prstGeom prst="ellipse">
            <a:avLst/>
          </a:prstGeom>
          <a:solidFill>
            <a:srgbClr val="AF515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31" name="Oval 11"/>
          <p:cNvSpPr>
            <a:spLocks noChangeAspect="1" noChangeArrowheads="1"/>
          </p:cNvSpPr>
          <p:nvPr/>
        </p:nvSpPr>
        <p:spPr bwMode="auto">
          <a:xfrm>
            <a:off x="2843213" y="2165431"/>
            <a:ext cx="3541712" cy="3238500"/>
          </a:xfrm>
          <a:prstGeom prst="ellipse">
            <a:avLst/>
          </a:prstGeom>
          <a:solidFill>
            <a:srgbClr val="9F616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32" name="Oval 12"/>
          <p:cNvSpPr>
            <a:spLocks noChangeAspect="1" noChangeArrowheads="1"/>
          </p:cNvSpPr>
          <p:nvPr/>
        </p:nvSpPr>
        <p:spPr bwMode="auto">
          <a:xfrm>
            <a:off x="2843213" y="2165431"/>
            <a:ext cx="3541712" cy="3238500"/>
          </a:xfrm>
          <a:prstGeom prst="ellipse">
            <a:avLst/>
          </a:prstGeom>
          <a:solidFill>
            <a:srgbClr val="8F717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33" name="Oval 13"/>
          <p:cNvSpPr>
            <a:spLocks noChangeAspect="1" noChangeArrowheads="1"/>
          </p:cNvSpPr>
          <p:nvPr/>
        </p:nvSpPr>
        <p:spPr bwMode="auto">
          <a:xfrm>
            <a:off x="2843213" y="2165431"/>
            <a:ext cx="3541712" cy="3238500"/>
          </a:xfrm>
          <a:prstGeom prst="ellipse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3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4" grpId="0" animBg="1"/>
      <p:bldP spid="363526" grpId="0" animBg="1"/>
      <p:bldP spid="363527" grpId="0" animBg="1"/>
      <p:bldP spid="363528" grpId="0" animBg="1"/>
      <p:bldP spid="363529" grpId="0" animBg="1"/>
      <p:bldP spid="363530" grpId="0" animBg="1"/>
      <p:bldP spid="363531" grpId="0" animBg="1"/>
      <p:bldP spid="363532" grpId="0" animBg="1"/>
      <p:bldP spid="3635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Text Box 2"/>
          <p:cNvSpPr txBox="1">
            <a:spLocks noChangeArrowheads="1"/>
          </p:cNvSpPr>
          <p:nvPr/>
        </p:nvSpPr>
        <p:spPr bwMode="auto">
          <a:xfrm>
            <a:off x="1487431" y="0"/>
            <a:ext cx="648446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Color Models -- HSI Model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HSI</a:t>
            </a:r>
            <a:r>
              <a:rPr lang="zh-CN" altLang="en-US" sz="4400" dirty="0">
                <a:latin typeface="+mn-ea"/>
                <a:cs typeface="Times New Roman" pitchFamily="18" charset="0"/>
              </a:rPr>
              <a:t>模型</a:t>
            </a: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1366838"/>
            <a:ext cx="8723313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TW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Converting colors from </a:t>
            </a:r>
            <a:r>
              <a:rPr lang="en-US" altLang="zh-TW" dirty="0">
                <a:solidFill>
                  <a:srgbClr val="0000FF"/>
                </a:solidFill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RGB to H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SI</a:t>
            </a:r>
            <a:r>
              <a:rPr lang="en-US" altLang="zh-CN" dirty="0">
                <a:solidFill>
                  <a:srgbClr val="0000FF"/>
                </a:solidFill>
                <a:ea typeface="PMingLiU" pitchFamily="18" charset="-120"/>
              </a:rPr>
              <a:t>: </a:t>
            </a:r>
            <a:r>
              <a:rPr lang="zh-CN" altLang="en-US" sz="2800" dirty="0">
                <a:latin typeface="Times New Roman" pitchFamily="18" charset="0"/>
                <a:ea typeface="宋体" pitchFamily="2" charset="-122"/>
              </a:rPr>
              <a:t>从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</a:rPr>
              <a:t>RGB</a:t>
            </a:r>
            <a:r>
              <a:rPr lang="zh-CN" altLang="en-US" sz="2800" dirty="0">
                <a:latin typeface="Times New Roman" pitchFamily="18" charset="0"/>
                <a:ea typeface="宋体" pitchFamily="2" charset="-122"/>
              </a:rPr>
              <a:t>到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</a:rPr>
              <a:t>HSI</a:t>
            </a:r>
            <a:endParaRPr lang="zh-TW" altLang="en-US" sz="2800" dirty="0"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36966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757738" y="2112963"/>
          <a:ext cx="40735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4" name="方程式" r:id="rId4" imgW="59131517" imgH="13411517" progId="Equation.3">
                  <p:embed/>
                </p:oleObj>
              </mc:Choice>
              <mc:Fallback>
                <p:oleObj name="方程式" r:id="rId4" imgW="59131517" imgH="13411517" progId="Equation.3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2112963"/>
                        <a:ext cx="407352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69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017588" y="4240213"/>
          <a:ext cx="22113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5" name="方程式" r:id="rId6" imgW="25908317" imgH="9449117" progId="Equation.3">
                  <p:embed/>
                </p:oleObj>
              </mc:Choice>
              <mc:Fallback>
                <p:oleObj name="方程式" r:id="rId6" imgW="25908317" imgH="9449117" progId="Equation.3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4240213"/>
                        <a:ext cx="221138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0" name="Object 6"/>
          <p:cNvGraphicFramePr>
            <a:graphicFrameLocks noChangeAspect="1"/>
          </p:cNvGraphicFramePr>
          <p:nvPr/>
        </p:nvGraphicFramePr>
        <p:xfrm>
          <a:off x="944563" y="2103438"/>
          <a:ext cx="330041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6" name="方程式" r:id="rId8" imgW="35966717" imgH="10973117" progId="Equation.3">
                  <p:embed/>
                </p:oleObj>
              </mc:Choice>
              <mc:Fallback>
                <p:oleObj name="方程式" r:id="rId8" imgW="35966717" imgH="10973117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2103438"/>
                        <a:ext cx="3300412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1" name="Object 7"/>
          <p:cNvGraphicFramePr>
            <a:graphicFrameLocks noChangeAspect="1"/>
          </p:cNvGraphicFramePr>
          <p:nvPr/>
        </p:nvGraphicFramePr>
        <p:xfrm>
          <a:off x="966788" y="3201988"/>
          <a:ext cx="417671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7" name="方程式" r:id="rId10" imgW="49377917" imgH="10058717" progId="Equation.3">
                  <p:embed/>
                </p:oleObj>
              </mc:Choice>
              <mc:Fallback>
                <p:oleObj name="方程式" r:id="rId10" imgW="49377917" imgH="10058717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3201988"/>
                        <a:ext cx="4176712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72" name="Text Box 8"/>
          <p:cNvSpPr txBox="1">
            <a:spLocks noChangeArrowheads="1"/>
          </p:cNvSpPr>
          <p:nvPr/>
        </p:nvSpPr>
        <p:spPr bwMode="auto">
          <a:xfrm>
            <a:off x="315913" y="4989513"/>
            <a:ext cx="882808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800" b="0" dirty="0">
                <a:ea typeface="宋体" pitchFamily="2" charset="-122"/>
              </a:rPr>
              <a:t>In these equations, the </a:t>
            </a:r>
            <a:r>
              <a:rPr lang="en-US" altLang="zh-CN" sz="2800" b="0" dirty="0">
                <a:solidFill>
                  <a:srgbClr val="0000FF"/>
                </a:solidFill>
                <a:ea typeface="宋体" pitchFamily="2" charset="-122"/>
              </a:rPr>
              <a:t>RGB values </a:t>
            </a:r>
            <a:r>
              <a:rPr lang="en-US" altLang="zh-CN" sz="2800" b="0" dirty="0">
                <a:ea typeface="宋体" pitchFamily="2" charset="-122"/>
              </a:rPr>
              <a:t>have been normalized to the </a:t>
            </a:r>
            <a:r>
              <a:rPr lang="en-US" altLang="zh-CN" sz="2800" b="0" dirty="0">
                <a:solidFill>
                  <a:srgbClr val="0000FF"/>
                </a:solidFill>
                <a:ea typeface="宋体" pitchFamily="2" charset="-122"/>
              </a:rPr>
              <a:t>range [0, 1] </a:t>
            </a:r>
            <a:r>
              <a:rPr lang="en-US" altLang="zh-CN" sz="2800" b="0" dirty="0">
                <a:ea typeface="宋体" pitchFamily="2" charset="-122"/>
              </a:rPr>
              <a:t>and the angle </a:t>
            </a:r>
            <a:r>
              <a:rPr lang="en-US" altLang="zh-CN" sz="2800" b="0" i="1" dirty="0">
                <a:ea typeface="宋体" pitchFamily="2" charset="-122"/>
                <a:sym typeface="Symbol" pitchFamily="18" charset="2"/>
              </a:rPr>
              <a:t></a:t>
            </a:r>
            <a:r>
              <a:rPr lang="en-US" altLang="zh-CN" sz="2800" b="0" dirty="0">
                <a:ea typeface="宋体" pitchFamily="2" charset="-122"/>
                <a:sym typeface="Symbol" pitchFamily="18" charset="2"/>
              </a:rPr>
              <a:t> is measured with respect to the red axis of the HSI space. Hue can be normalized to the range [0, 1] by dividing by 360</a:t>
            </a:r>
            <a:r>
              <a:rPr lang="en-US" altLang="zh-CN" sz="2800" b="0" baseline="30000" dirty="0">
                <a:ea typeface="宋体" pitchFamily="2" charset="-122"/>
                <a:sym typeface="Symbol" pitchFamily="18" charset="2"/>
              </a:rPr>
              <a:t>o</a:t>
            </a:r>
          </a:p>
        </p:txBody>
      </p:sp>
      <p:sp>
        <p:nvSpPr>
          <p:cNvPr id="369673" name="Text Box 9"/>
          <p:cNvSpPr txBox="1">
            <a:spLocks noChangeArrowheads="1"/>
          </p:cNvSpPr>
          <p:nvPr/>
        </p:nvSpPr>
        <p:spPr bwMode="auto">
          <a:xfrm>
            <a:off x="5133474" y="3296653"/>
            <a:ext cx="401052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0" dirty="0" smtClean="0">
                <a:solidFill>
                  <a:srgbClr val="0000FF"/>
                </a:solidFill>
                <a:ea typeface="宋体" pitchFamily="2" charset="-122"/>
              </a:rPr>
              <a:t>Increasing </a:t>
            </a:r>
            <a:r>
              <a:rPr lang="en-US" altLang="zh-CN" sz="2800" b="0" dirty="0">
                <a:solidFill>
                  <a:srgbClr val="0000FF"/>
                </a:solidFill>
                <a:ea typeface="宋体" pitchFamily="2" charset="-122"/>
              </a:rPr>
              <a:t>the RGB </a:t>
            </a:r>
            <a:r>
              <a:rPr lang="en-US" altLang="zh-CN" sz="2800" b="0" dirty="0" smtClean="0">
                <a:solidFill>
                  <a:srgbClr val="0000FF"/>
                </a:solidFill>
              </a:rPr>
              <a:t>in the same magnification , </a:t>
            </a:r>
            <a:r>
              <a:rPr lang="en-US" altLang="zh-CN" sz="2800" b="0" dirty="0" smtClean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CN" sz="2800" b="0" dirty="0">
                <a:solidFill>
                  <a:srgbClr val="0000FF"/>
                </a:solidFill>
                <a:ea typeface="宋体" pitchFamily="2" charset="-122"/>
              </a:rPr>
              <a:t>what will </a:t>
            </a:r>
            <a:r>
              <a:rPr lang="en-US" altLang="zh-CN" sz="2800" b="0" dirty="0" smtClean="0">
                <a:solidFill>
                  <a:srgbClr val="0000FF"/>
                </a:solidFill>
                <a:ea typeface="宋体" pitchFamily="2" charset="-122"/>
              </a:rPr>
              <a:t>happen???</a:t>
            </a:r>
            <a:endParaRPr lang="en-US" altLang="zh-CN" sz="2800" b="0" dirty="0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Text Box 2"/>
          <p:cNvSpPr txBox="1">
            <a:spLocks noChangeArrowheads="1"/>
          </p:cNvSpPr>
          <p:nvPr/>
        </p:nvSpPr>
        <p:spPr bwMode="auto">
          <a:xfrm>
            <a:off x="1487431" y="0"/>
            <a:ext cx="648446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Color Models -- HSI Model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HSI</a:t>
            </a:r>
            <a:r>
              <a:rPr lang="zh-CN" altLang="en-US" sz="4400" dirty="0">
                <a:latin typeface="+mn-ea"/>
                <a:cs typeface="Times New Roman" pitchFamily="18" charset="0"/>
              </a:rPr>
              <a:t>模型</a:t>
            </a: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1366838"/>
            <a:ext cx="8723313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TW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Converting colors from </a:t>
            </a:r>
            <a:r>
              <a:rPr lang="en-US" altLang="zh-TW" dirty="0">
                <a:solidFill>
                  <a:srgbClr val="0000FF"/>
                </a:solidFill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RGB to H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SI</a:t>
            </a:r>
            <a:r>
              <a:rPr lang="en-US" altLang="zh-CN" dirty="0">
                <a:solidFill>
                  <a:srgbClr val="0000FF"/>
                </a:solidFill>
                <a:ea typeface="PMingLiU" pitchFamily="18" charset="-120"/>
              </a:rPr>
              <a:t>: </a:t>
            </a:r>
            <a:r>
              <a:rPr lang="zh-CN" altLang="en-US" sz="2800" dirty="0">
                <a:latin typeface="Times New Roman" pitchFamily="18" charset="0"/>
                <a:ea typeface="宋体" pitchFamily="2" charset="-122"/>
              </a:rPr>
              <a:t>从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</a:rPr>
              <a:t>RGB</a:t>
            </a:r>
            <a:r>
              <a:rPr lang="zh-CN" altLang="en-US" sz="2800" dirty="0">
                <a:latin typeface="Times New Roman" pitchFamily="18" charset="0"/>
                <a:ea typeface="宋体" pitchFamily="2" charset="-122"/>
              </a:rPr>
              <a:t>到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</a:rPr>
              <a:t>HSI</a:t>
            </a:r>
            <a:endParaRPr lang="zh-TW" altLang="en-US" sz="2800" dirty="0"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36966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757738" y="2112963"/>
          <a:ext cx="40735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2" name="方程式" r:id="rId4" imgW="59131517" imgH="13411517" progId="Equation.3">
                  <p:embed/>
                </p:oleObj>
              </mc:Choice>
              <mc:Fallback>
                <p:oleObj name="方程式" r:id="rId4" imgW="59131517" imgH="13411517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2112963"/>
                        <a:ext cx="407352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69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017588" y="4240213"/>
          <a:ext cx="22113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3" name="方程式" r:id="rId6" imgW="25908317" imgH="9449117" progId="Equation.3">
                  <p:embed/>
                </p:oleObj>
              </mc:Choice>
              <mc:Fallback>
                <p:oleObj name="方程式" r:id="rId6" imgW="25908317" imgH="9449117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4240213"/>
                        <a:ext cx="221138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0" name="Object 6"/>
          <p:cNvGraphicFramePr>
            <a:graphicFrameLocks noChangeAspect="1"/>
          </p:cNvGraphicFramePr>
          <p:nvPr/>
        </p:nvGraphicFramePr>
        <p:xfrm>
          <a:off x="944563" y="2103438"/>
          <a:ext cx="330041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4" name="方程式" r:id="rId8" imgW="35966717" imgH="10973117" progId="Equation.3">
                  <p:embed/>
                </p:oleObj>
              </mc:Choice>
              <mc:Fallback>
                <p:oleObj name="方程式" r:id="rId8" imgW="35966717" imgH="109731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2103438"/>
                        <a:ext cx="3300412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1" name="Object 7"/>
          <p:cNvGraphicFramePr>
            <a:graphicFrameLocks noChangeAspect="1"/>
          </p:cNvGraphicFramePr>
          <p:nvPr/>
        </p:nvGraphicFramePr>
        <p:xfrm>
          <a:off x="966788" y="3201988"/>
          <a:ext cx="417671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5" name="方程式" r:id="rId10" imgW="49377917" imgH="10058717" progId="Equation.3">
                  <p:embed/>
                </p:oleObj>
              </mc:Choice>
              <mc:Fallback>
                <p:oleObj name="方程式" r:id="rId10" imgW="49377917" imgH="100587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3201988"/>
                        <a:ext cx="4176712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72" name="Text Box 8"/>
          <p:cNvSpPr txBox="1">
            <a:spLocks noChangeArrowheads="1"/>
          </p:cNvSpPr>
          <p:nvPr/>
        </p:nvSpPr>
        <p:spPr bwMode="auto">
          <a:xfrm>
            <a:off x="315913" y="4989513"/>
            <a:ext cx="882808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800" b="0" dirty="0">
                <a:ea typeface="宋体" pitchFamily="2" charset="-122"/>
              </a:rPr>
              <a:t>In these equations, the </a:t>
            </a:r>
            <a:r>
              <a:rPr lang="en-US" altLang="zh-CN" sz="2800" b="0" dirty="0">
                <a:solidFill>
                  <a:srgbClr val="0000FF"/>
                </a:solidFill>
                <a:ea typeface="宋体" pitchFamily="2" charset="-122"/>
              </a:rPr>
              <a:t>RGB values </a:t>
            </a:r>
            <a:r>
              <a:rPr lang="en-US" altLang="zh-CN" sz="2800" b="0" dirty="0">
                <a:ea typeface="宋体" pitchFamily="2" charset="-122"/>
              </a:rPr>
              <a:t>have been normalized to the </a:t>
            </a:r>
            <a:r>
              <a:rPr lang="en-US" altLang="zh-CN" sz="2800" b="0" dirty="0">
                <a:solidFill>
                  <a:srgbClr val="0000FF"/>
                </a:solidFill>
                <a:ea typeface="宋体" pitchFamily="2" charset="-122"/>
              </a:rPr>
              <a:t>range [0, 1] </a:t>
            </a:r>
            <a:r>
              <a:rPr lang="en-US" altLang="zh-CN" sz="2800" b="0" dirty="0">
                <a:ea typeface="宋体" pitchFamily="2" charset="-122"/>
              </a:rPr>
              <a:t>and the angle </a:t>
            </a:r>
            <a:r>
              <a:rPr lang="en-US" altLang="zh-CN" sz="2800" b="0" i="1" dirty="0">
                <a:ea typeface="宋体" pitchFamily="2" charset="-122"/>
                <a:sym typeface="Symbol" pitchFamily="18" charset="2"/>
              </a:rPr>
              <a:t></a:t>
            </a:r>
            <a:r>
              <a:rPr lang="en-US" altLang="zh-CN" sz="2800" b="0" dirty="0">
                <a:ea typeface="宋体" pitchFamily="2" charset="-122"/>
                <a:sym typeface="Symbol" pitchFamily="18" charset="2"/>
              </a:rPr>
              <a:t> is measured with respect to the red axis of the HSI space. Hue can be normalized to the range [0, 1] by dividing by 360</a:t>
            </a:r>
            <a:r>
              <a:rPr lang="en-US" altLang="zh-CN" sz="2800" b="0" baseline="30000" dirty="0">
                <a:ea typeface="宋体" pitchFamily="2" charset="-122"/>
                <a:sym typeface="Symbol" pitchFamily="18" charset="2"/>
              </a:rPr>
              <a:t>o</a:t>
            </a:r>
          </a:p>
        </p:txBody>
      </p:sp>
      <p:sp>
        <p:nvSpPr>
          <p:cNvPr id="369673" name="Text Box 9"/>
          <p:cNvSpPr txBox="1">
            <a:spLocks noChangeArrowheads="1"/>
          </p:cNvSpPr>
          <p:nvPr/>
        </p:nvSpPr>
        <p:spPr bwMode="auto">
          <a:xfrm>
            <a:off x="5133474" y="3296653"/>
            <a:ext cx="401052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 b="0" dirty="0" smtClean="0">
                <a:solidFill>
                  <a:srgbClr val="0000FF"/>
                </a:solidFill>
                <a:ea typeface="宋体" pitchFamily="2" charset="-122"/>
              </a:rPr>
              <a:t>Increasing </a:t>
            </a:r>
            <a:r>
              <a:rPr lang="en-US" altLang="zh-CN" sz="2800" b="0" dirty="0">
                <a:solidFill>
                  <a:srgbClr val="0000FF"/>
                </a:solidFill>
                <a:ea typeface="宋体" pitchFamily="2" charset="-122"/>
              </a:rPr>
              <a:t>the RGB </a:t>
            </a:r>
            <a:r>
              <a:rPr lang="en-US" altLang="zh-CN" sz="2800" b="0" dirty="0" smtClean="0">
                <a:solidFill>
                  <a:srgbClr val="0000FF"/>
                </a:solidFill>
              </a:rPr>
              <a:t>in the same magnification , </a:t>
            </a:r>
            <a:r>
              <a:rPr lang="en-US" altLang="zh-CN" sz="2800" b="0" dirty="0" smtClean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CN" sz="2800" b="0" dirty="0">
                <a:solidFill>
                  <a:srgbClr val="0000FF"/>
                </a:solidFill>
                <a:ea typeface="宋体" pitchFamily="2" charset="-122"/>
              </a:rPr>
              <a:t>what will </a:t>
            </a:r>
            <a:r>
              <a:rPr lang="en-US" altLang="zh-CN" sz="2800" b="0" dirty="0" smtClean="0">
                <a:solidFill>
                  <a:srgbClr val="0000FF"/>
                </a:solidFill>
                <a:ea typeface="宋体" pitchFamily="2" charset="-122"/>
              </a:rPr>
              <a:t>happen???</a:t>
            </a:r>
            <a:endParaRPr lang="en-US" altLang="zh-CN" sz="2800" b="0" dirty="0">
              <a:solidFill>
                <a:srgbClr val="0000FF"/>
              </a:solidFill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86215" y="3846334"/>
            <a:ext cx="1371523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i="1" dirty="0"/>
              <a:t>H</a:t>
            </a:r>
            <a:r>
              <a:rPr lang="en-US" altLang="zh-CN" dirty="0"/>
              <a:t> </a:t>
            </a:r>
            <a:r>
              <a:rPr lang="zh-CN" altLang="en-US" dirty="0"/>
              <a:t>不变  </a:t>
            </a:r>
          </a:p>
          <a:p>
            <a:r>
              <a:rPr lang="en-US" altLang="zh-CN" i="1" dirty="0"/>
              <a:t>S </a:t>
            </a:r>
            <a:r>
              <a:rPr lang="zh-CN" altLang="en-US" dirty="0"/>
              <a:t>不变  </a:t>
            </a:r>
          </a:p>
          <a:p>
            <a:r>
              <a:rPr lang="en-US" altLang="zh-CN" i="1" dirty="0"/>
              <a:t>I</a:t>
            </a:r>
            <a:r>
              <a:rPr lang="en-US" altLang="zh-CN" dirty="0"/>
              <a:t> </a:t>
            </a:r>
            <a:r>
              <a:rPr lang="zh-CN" altLang="en-US" dirty="0"/>
              <a:t>增大</a:t>
            </a:r>
          </a:p>
        </p:txBody>
      </p:sp>
    </p:spTree>
    <p:extLst>
      <p:ext uri="{BB962C8B-B14F-4D97-AF65-F5344CB8AC3E}">
        <p14:creationId xmlns:p14="http://schemas.microsoft.com/office/powerpoint/2010/main" val="306364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251825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Converting colors from </a:t>
            </a:r>
            <a:r>
              <a:rPr lang="en-US" altLang="zh-TW" dirty="0">
                <a:solidFill>
                  <a:srgbClr val="0000FF"/>
                </a:solidFill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HSI to RGB</a:t>
            </a:r>
            <a:r>
              <a:rPr lang="en-US" altLang="zh-CN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:  </a:t>
            </a:r>
            <a:endParaRPr lang="en-US" altLang="zh-CN" dirty="0" smtClean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000066"/>
                </a:solidFill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   </a:t>
            </a:r>
            <a:r>
              <a:rPr lang="zh-CN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从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HSI</a:t>
            </a: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RGB</a:t>
            </a:r>
            <a:endParaRPr lang="en-US" altLang="zh-TW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i="1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RG</a:t>
            </a:r>
            <a:r>
              <a:rPr lang="en-US" altLang="zh-TW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sector (                     </a:t>
            </a:r>
            <a:r>
              <a:rPr lang="en-US" altLang="zh-TW" dirty="0" smtClean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)</a:t>
            </a:r>
            <a:endParaRPr lang="en-US" altLang="zh-TW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 lvl="1"/>
            <a:endParaRPr lang="en-US" altLang="zh-TW" sz="3200" dirty="0">
              <a:ea typeface="PMingLiU" pitchFamily="18" charset="-120"/>
            </a:endParaRPr>
          </a:p>
          <a:p>
            <a:pPr lvl="1"/>
            <a:endParaRPr lang="en-US" altLang="zh-TW" sz="3200" dirty="0">
              <a:ea typeface="PMingLiU" pitchFamily="18" charset="-120"/>
            </a:endParaRPr>
          </a:p>
          <a:p>
            <a:pPr lvl="1"/>
            <a:endParaRPr lang="en-US" altLang="zh-TW" sz="3200" dirty="0">
              <a:ea typeface="PMingLiU" pitchFamily="18" charset="-120"/>
            </a:endParaRPr>
          </a:p>
          <a:p>
            <a:pPr lvl="1"/>
            <a:endParaRPr lang="en-US" altLang="zh-TW" sz="3200" dirty="0">
              <a:ea typeface="PMingLiU" pitchFamily="18" charset="-120"/>
            </a:endParaRPr>
          </a:p>
          <a:p>
            <a:pPr lvl="1"/>
            <a:endParaRPr lang="en-US" altLang="zh-TW" sz="2400" dirty="0">
              <a:ea typeface="PMingLiU" pitchFamily="18" charset="-120"/>
            </a:endParaRPr>
          </a:p>
        </p:txBody>
      </p:sp>
      <p:graphicFrame>
        <p:nvGraphicFramePr>
          <p:cNvPr id="37069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28340" y="2876467"/>
          <a:ext cx="1831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68" name="方程式" r:id="rId3" imgW="21336317" imgH="4877117" progId="Equation.3">
                  <p:embed/>
                </p:oleObj>
              </mc:Choice>
              <mc:Fallback>
                <p:oleObj name="方程式" r:id="rId3" imgW="21336317" imgH="4877117" progId="Equation.3">
                  <p:embed/>
                  <p:pic>
                    <p:nvPicPr>
                      <p:cNvPr id="0" name="Picture 4" descr="纸莎草纸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340" y="2876467"/>
                        <a:ext cx="1831975" cy="419100"/>
                      </a:xfrm>
                      <a:prstGeom prst="rect">
                        <a:avLst/>
                      </a:prstGeom>
                      <a:blipFill dpi="0" rotWithShape="0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9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10259" y="3510381"/>
          <a:ext cx="32099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69" name="方程式" r:id="rId6" imgW="36271517" imgH="10973117" progId="Equation.3">
                  <p:embed/>
                </p:oleObj>
              </mc:Choice>
              <mc:Fallback>
                <p:oleObj name="方程式" r:id="rId6" imgW="36271517" imgH="10973117" progId="Equation.3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259" y="3510381"/>
                        <a:ext cx="32099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94" name="Object 6"/>
          <p:cNvGraphicFramePr>
            <a:graphicFrameLocks noChangeAspect="1"/>
          </p:cNvGraphicFramePr>
          <p:nvPr/>
        </p:nvGraphicFramePr>
        <p:xfrm>
          <a:off x="1179094" y="5594350"/>
          <a:ext cx="22653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70" name="方程式" r:id="rId8" imgW="24689117" imgH="4877117" progId="Equation.3">
                  <p:embed/>
                </p:oleObj>
              </mc:Choice>
              <mc:Fallback>
                <p:oleObj name="方程式" r:id="rId8" imgW="24689117" imgH="4877117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094" y="5594350"/>
                        <a:ext cx="226536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95" name="Object 7"/>
          <p:cNvGraphicFramePr>
            <a:graphicFrameLocks noChangeAspect="1"/>
          </p:cNvGraphicFramePr>
          <p:nvPr/>
        </p:nvGraphicFramePr>
        <p:xfrm>
          <a:off x="1179764" y="4786647"/>
          <a:ext cx="17049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71" name="方程式" r:id="rId10" imgW="18288317" imgH="4877117" progId="Equation.3">
                  <p:embed/>
                </p:oleObj>
              </mc:Choice>
              <mc:Fallback>
                <p:oleObj name="方程式" r:id="rId10" imgW="18288317" imgH="4877117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764" y="4786647"/>
                        <a:ext cx="170497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0698" name="Group 10"/>
          <p:cNvGrpSpPr>
            <a:grpSpLocks/>
          </p:cNvGrpSpPr>
          <p:nvPr/>
        </p:nvGrpSpPr>
        <p:grpSpPr bwMode="auto">
          <a:xfrm>
            <a:off x="5493877" y="3021848"/>
            <a:ext cx="3097213" cy="3384550"/>
            <a:chOff x="4059" y="1661"/>
            <a:chExt cx="1406" cy="1497"/>
          </a:xfrm>
        </p:grpSpPr>
        <p:pic>
          <p:nvPicPr>
            <p:cNvPr id="370699" name="Picture 11" descr="未命名"/>
            <p:cNvPicPr>
              <a:picLocks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105" y="1752"/>
              <a:ext cx="1360" cy="1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0700" name="Line 12"/>
            <p:cNvSpPr>
              <a:spLocks noChangeShapeType="1"/>
            </p:cNvSpPr>
            <p:nvPr/>
          </p:nvSpPr>
          <p:spPr bwMode="auto">
            <a:xfrm>
              <a:off x="4830" y="2432"/>
              <a:ext cx="6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0701" name="Line 13"/>
            <p:cNvSpPr>
              <a:spLocks noChangeShapeType="1"/>
            </p:cNvSpPr>
            <p:nvPr/>
          </p:nvSpPr>
          <p:spPr bwMode="auto">
            <a:xfrm flipH="1" flipV="1">
              <a:off x="4422" y="1888"/>
              <a:ext cx="408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0702" name="Rectangle 14"/>
            <p:cNvSpPr>
              <a:spLocks noChangeArrowheads="1"/>
            </p:cNvSpPr>
            <p:nvPr/>
          </p:nvSpPr>
          <p:spPr bwMode="auto">
            <a:xfrm>
              <a:off x="4123" y="2459"/>
              <a:ext cx="680" cy="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703" name="Rectangle 15"/>
            <p:cNvSpPr>
              <a:spLocks noChangeArrowheads="1"/>
            </p:cNvSpPr>
            <p:nvPr/>
          </p:nvSpPr>
          <p:spPr bwMode="auto">
            <a:xfrm>
              <a:off x="4241" y="2795"/>
              <a:ext cx="589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704" name="Rectangle 16"/>
            <p:cNvSpPr>
              <a:spLocks noChangeArrowheads="1"/>
            </p:cNvSpPr>
            <p:nvPr/>
          </p:nvSpPr>
          <p:spPr bwMode="auto">
            <a:xfrm>
              <a:off x="4059" y="2451"/>
              <a:ext cx="1406" cy="70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705" name="Rectangle 17"/>
            <p:cNvSpPr>
              <a:spLocks noChangeArrowheads="1"/>
            </p:cNvSpPr>
            <p:nvPr/>
          </p:nvSpPr>
          <p:spPr bwMode="auto">
            <a:xfrm>
              <a:off x="4105" y="2069"/>
              <a:ext cx="408" cy="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706" name="Rectangle 18"/>
            <p:cNvSpPr>
              <a:spLocks noChangeArrowheads="1"/>
            </p:cNvSpPr>
            <p:nvPr/>
          </p:nvSpPr>
          <p:spPr bwMode="auto">
            <a:xfrm>
              <a:off x="4441" y="2296"/>
              <a:ext cx="272" cy="2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707" name="Rectangle 19"/>
            <p:cNvSpPr>
              <a:spLocks noChangeArrowheads="1"/>
            </p:cNvSpPr>
            <p:nvPr/>
          </p:nvSpPr>
          <p:spPr bwMode="auto">
            <a:xfrm>
              <a:off x="4059" y="1661"/>
              <a:ext cx="363" cy="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708" name="Rectangle 20"/>
            <p:cNvSpPr>
              <a:spLocks noChangeArrowheads="1"/>
            </p:cNvSpPr>
            <p:nvPr/>
          </p:nvSpPr>
          <p:spPr bwMode="auto">
            <a:xfrm>
              <a:off x="4667" y="2414"/>
              <a:ext cx="136" cy="9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0709" name="AutoShape 21"/>
            <p:cNvSpPr>
              <a:spLocks noChangeArrowheads="1"/>
            </p:cNvSpPr>
            <p:nvPr/>
          </p:nvSpPr>
          <p:spPr bwMode="auto">
            <a:xfrm>
              <a:off x="4413" y="1906"/>
              <a:ext cx="408" cy="545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1455346" y="128336"/>
            <a:ext cx="648446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Color Models -- HSI Model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HSI</a:t>
            </a:r>
            <a:r>
              <a:rPr lang="zh-CN" altLang="en-US" sz="4400" dirty="0">
                <a:latin typeface="+mn-ea"/>
                <a:cs typeface="Times New Roman" pitchFamily="18" charset="0"/>
              </a:rPr>
              <a:t>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70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251825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Converting colors from HSI to RGB </a:t>
            </a:r>
            <a:r>
              <a:rPr lang="en-US" altLang="zh-CN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:  </a:t>
            </a:r>
            <a:endParaRPr lang="en-US" altLang="zh-CN" dirty="0" smtClean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   </a:t>
            </a:r>
            <a:r>
              <a:rPr lang="zh-CN" altLang="en-US" dirty="0" smtClean="0">
                <a:latin typeface="+mn-ea"/>
                <a:cs typeface="Times New Roman" pitchFamily="18" charset="0"/>
              </a:rPr>
              <a:t>从</a:t>
            </a:r>
            <a:r>
              <a:rPr lang="en-US" altLang="zh-CN" dirty="0">
                <a:latin typeface="+mn-ea"/>
                <a:cs typeface="Times New Roman" pitchFamily="18" charset="0"/>
              </a:rPr>
              <a:t>HSI</a:t>
            </a:r>
            <a:r>
              <a:rPr lang="zh-CN" altLang="en-US" dirty="0">
                <a:latin typeface="+mn-ea"/>
                <a:cs typeface="Times New Roman" pitchFamily="18" charset="0"/>
              </a:rPr>
              <a:t>到</a:t>
            </a:r>
            <a:r>
              <a:rPr lang="en-US" altLang="zh-CN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RGB</a:t>
            </a:r>
            <a:endParaRPr lang="en-US" altLang="zh-TW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 lvl="1"/>
            <a:r>
              <a:rPr lang="en-US" altLang="zh-CN" sz="3200" i="1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B</a:t>
            </a:r>
            <a:r>
              <a:rPr lang="en-US" altLang="zh-TW" sz="3200" i="1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G</a:t>
            </a:r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sector (                       </a:t>
            </a:r>
            <a:r>
              <a:rPr lang="en-US" altLang="zh-TW" sz="3200" dirty="0" smtClean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)</a:t>
            </a:r>
            <a:endParaRPr lang="en-US" altLang="zh-TW" sz="3200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 lvl="1"/>
            <a:endParaRPr lang="en-US" altLang="zh-TW" sz="2400" dirty="0">
              <a:ea typeface="PMingLiU" pitchFamily="18" charset="-120"/>
            </a:endParaRPr>
          </a:p>
          <a:p>
            <a:pPr lvl="1"/>
            <a:endParaRPr lang="en-US" altLang="zh-TW" sz="2400" dirty="0">
              <a:ea typeface="PMingLiU" pitchFamily="18" charset="-120"/>
            </a:endParaRPr>
          </a:p>
          <a:p>
            <a:pPr lvl="1"/>
            <a:endParaRPr lang="en-US" altLang="zh-TW" sz="2400" dirty="0">
              <a:ea typeface="PMingLiU" pitchFamily="18" charset="-120"/>
            </a:endParaRPr>
          </a:p>
          <a:p>
            <a:pPr lvl="1"/>
            <a:endParaRPr lang="en-US" altLang="zh-TW" sz="2400" dirty="0">
              <a:ea typeface="PMingLiU" pitchFamily="18" charset="-120"/>
            </a:endParaRPr>
          </a:p>
          <a:p>
            <a:pPr lvl="1"/>
            <a:endParaRPr lang="en-US" altLang="zh-TW" sz="2400" dirty="0">
              <a:ea typeface="PMingLiU" pitchFamily="18" charset="-120"/>
            </a:endParaRPr>
          </a:p>
        </p:txBody>
      </p:sp>
      <p:graphicFrame>
        <p:nvGraphicFramePr>
          <p:cNvPr id="371717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86126" y="4350503"/>
          <a:ext cx="32099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94" name="方程式" r:id="rId3" imgW="36271517" imgH="10973117" progId="Equation.3">
                  <p:embed/>
                </p:oleObj>
              </mc:Choice>
              <mc:Fallback>
                <p:oleObj name="方程式" r:id="rId3" imgW="36271517" imgH="10973117" progId="Equation.3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6126" y="4350503"/>
                        <a:ext cx="32099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18" name="Object 6"/>
          <p:cNvGraphicFramePr>
            <a:graphicFrameLocks noChangeAspect="1"/>
          </p:cNvGraphicFramePr>
          <p:nvPr/>
        </p:nvGraphicFramePr>
        <p:xfrm>
          <a:off x="1309688" y="5426075"/>
          <a:ext cx="226536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95" name="公式" r:id="rId5" imgW="24689117" imgH="4877117" progId="Equation.3">
                  <p:embed/>
                </p:oleObj>
              </mc:Choice>
              <mc:Fallback>
                <p:oleObj name="公式" r:id="rId5" imgW="24689117" imgH="4877117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5426075"/>
                        <a:ext cx="226536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19" name="Object 7"/>
          <p:cNvGraphicFramePr>
            <a:graphicFrameLocks noChangeAspect="1"/>
          </p:cNvGraphicFramePr>
          <p:nvPr/>
        </p:nvGraphicFramePr>
        <p:xfrm>
          <a:off x="1296069" y="3972176"/>
          <a:ext cx="17049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96" name="方程式" r:id="rId7" imgW="18288317" imgH="4877117" progId="Equation.3">
                  <p:embed/>
                </p:oleObj>
              </mc:Choice>
              <mc:Fallback>
                <p:oleObj name="方程式" r:id="rId7" imgW="18288317" imgH="4877117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069" y="3972176"/>
                        <a:ext cx="170497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21" name="Object 9"/>
          <p:cNvGraphicFramePr>
            <a:graphicFrameLocks noChangeAspect="1"/>
          </p:cNvGraphicFramePr>
          <p:nvPr/>
        </p:nvGraphicFramePr>
        <p:xfrm>
          <a:off x="3287713" y="2874712"/>
          <a:ext cx="2146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97" name="方程式" r:id="rId9" imgW="24993917" imgH="4877117" progId="Equation.3">
                  <p:embed/>
                </p:oleObj>
              </mc:Choice>
              <mc:Fallback>
                <p:oleObj name="方程式" r:id="rId9" imgW="24993917" imgH="4877117" progId="Equation.3">
                  <p:embed/>
                  <p:pic>
                    <p:nvPicPr>
                      <p:cNvPr id="0" name="Picture 9" descr="纸莎草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2874712"/>
                        <a:ext cx="2146300" cy="419100"/>
                      </a:xfrm>
                      <a:prstGeom prst="rect">
                        <a:avLst/>
                      </a:prstGeom>
                      <a:blipFill dpi="0" rotWithShape="0">
                        <a:blip r:embed="rId11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1723" name="Text Box 11"/>
          <p:cNvSpPr txBox="1">
            <a:spLocks noChangeArrowheads="1"/>
          </p:cNvSpPr>
          <p:nvPr/>
        </p:nvSpPr>
        <p:spPr bwMode="auto">
          <a:xfrm>
            <a:off x="1253373" y="3416801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0" i="1" dirty="0">
                <a:solidFill>
                  <a:srgbClr val="0000FF"/>
                </a:solidFill>
                <a:ea typeface="宋体" pitchFamily="2" charset="-122"/>
              </a:rPr>
              <a:t>H = H - 120</a:t>
            </a:r>
            <a:r>
              <a:rPr lang="en-US" altLang="zh-CN" b="0" i="1" baseline="30000" dirty="0">
                <a:solidFill>
                  <a:srgbClr val="0000FF"/>
                </a:solidFill>
                <a:ea typeface="宋体" pitchFamily="2" charset="-122"/>
              </a:rPr>
              <a:t>0</a:t>
            </a:r>
          </a:p>
        </p:txBody>
      </p:sp>
      <p:grpSp>
        <p:nvGrpSpPr>
          <p:cNvPr id="371724" name="Group 12"/>
          <p:cNvGrpSpPr>
            <a:grpSpLocks/>
          </p:cNvGrpSpPr>
          <p:nvPr/>
        </p:nvGrpSpPr>
        <p:grpSpPr bwMode="auto">
          <a:xfrm>
            <a:off x="5808412" y="2862847"/>
            <a:ext cx="3768725" cy="3343275"/>
            <a:chOff x="3009" y="1425"/>
            <a:chExt cx="2374" cy="2106"/>
          </a:xfrm>
        </p:grpSpPr>
        <p:pic>
          <p:nvPicPr>
            <p:cNvPr id="371725" name="Picture 13" descr="未命名"/>
            <p:cNvPicPr>
              <a:picLocks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009" y="1425"/>
              <a:ext cx="2070" cy="2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1726" name="Line 14"/>
            <p:cNvSpPr>
              <a:spLocks noChangeShapeType="1"/>
            </p:cNvSpPr>
            <p:nvPr/>
          </p:nvSpPr>
          <p:spPr bwMode="auto">
            <a:xfrm>
              <a:off x="3742" y="1525"/>
              <a:ext cx="453" cy="9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1727" name="Line 15"/>
            <p:cNvSpPr>
              <a:spLocks noChangeShapeType="1"/>
            </p:cNvSpPr>
            <p:nvPr/>
          </p:nvSpPr>
          <p:spPr bwMode="auto">
            <a:xfrm flipH="1">
              <a:off x="3851" y="2478"/>
              <a:ext cx="362" cy="9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1728" name="Rectangle 16"/>
            <p:cNvSpPr>
              <a:spLocks noChangeArrowheads="1"/>
            </p:cNvSpPr>
            <p:nvPr/>
          </p:nvSpPr>
          <p:spPr bwMode="auto">
            <a:xfrm>
              <a:off x="4204" y="1434"/>
              <a:ext cx="1179" cy="20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1729" name="AutoShape 17"/>
            <p:cNvSpPr>
              <a:spLocks noChangeArrowheads="1"/>
            </p:cNvSpPr>
            <p:nvPr/>
          </p:nvSpPr>
          <p:spPr bwMode="auto">
            <a:xfrm>
              <a:off x="3788" y="2461"/>
              <a:ext cx="426" cy="106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1730" name="AutoShape 18"/>
            <p:cNvSpPr>
              <a:spLocks noChangeArrowheads="1"/>
            </p:cNvSpPr>
            <p:nvPr/>
          </p:nvSpPr>
          <p:spPr bwMode="auto">
            <a:xfrm flipV="1">
              <a:off x="3696" y="1434"/>
              <a:ext cx="545" cy="1026"/>
            </a:xfrm>
            <a:prstGeom prst="triangle">
              <a:avLst>
                <a:gd name="adj" fmla="val 92292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1731" name="Line 19"/>
            <p:cNvSpPr>
              <a:spLocks noChangeShapeType="1"/>
            </p:cNvSpPr>
            <p:nvPr/>
          </p:nvSpPr>
          <p:spPr bwMode="auto">
            <a:xfrm flipH="1">
              <a:off x="3787" y="2523"/>
              <a:ext cx="408" cy="9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455346" y="128336"/>
            <a:ext cx="648446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Color Models -- HSI Model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HSI</a:t>
            </a:r>
            <a:r>
              <a:rPr lang="zh-CN" altLang="en-US" sz="4400" dirty="0">
                <a:latin typeface="+mn-ea"/>
                <a:cs typeface="Times New Roman" pitchFamily="18" charset="0"/>
              </a:rPr>
              <a:t>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7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748" name="Group 12"/>
          <p:cNvGrpSpPr>
            <a:grpSpLocks/>
          </p:cNvGrpSpPr>
          <p:nvPr/>
        </p:nvGrpSpPr>
        <p:grpSpPr bwMode="auto">
          <a:xfrm>
            <a:off x="4879726" y="2502485"/>
            <a:ext cx="3600450" cy="3462337"/>
            <a:chOff x="3152" y="1344"/>
            <a:chExt cx="2268" cy="2181"/>
          </a:xfrm>
        </p:grpSpPr>
        <p:pic>
          <p:nvPicPr>
            <p:cNvPr id="372749" name="Picture 13" descr="未命名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65" y="1419"/>
              <a:ext cx="2070" cy="2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2750" name="Line 14"/>
            <p:cNvSpPr>
              <a:spLocks noChangeShapeType="1"/>
            </p:cNvSpPr>
            <p:nvPr/>
          </p:nvSpPr>
          <p:spPr bwMode="auto">
            <a:xfrm flipH="1">
              <a:off x="3651" y="2523"/>
              <a:ext cx="544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72751" name="Line 15"/>
            <p:cNvSpPr>
              <a:spLocks noChangeShapeType="1"/>
            </p:cNvSpPr>
            <p:nvPr/>
          </p:nvSpPr>
          <p:spPr bwMode="auto">
            <a:xfrm>
              <a:off x="4195" y="2523"/>
              <a:ext cx="681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72752" name="Rectangle 16"/>
            <p:cNvSpPr>
              <a:spLocks noChangeArrowheads="1"/>
            </p:cNvSpPr>
            <p:nvPr/>
          </p:nvSpPr>
          <p:spPr bwMode="auto">
            <a:xfrm>
              <a:off x="3152" y="1344"/>
              <a:ext cx="2268" cy="1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72753" name="AutoShape 17"/>
            <p:cNvSpPr>
              <a:spLocks noChangeArrowheads="1"/>
            </p:cNvSpPr>
            <p:nvPr/>
          </p:nvSpPr>
          <p:spPr bwMode="auto">
            <a:xfrm rot="3967669">
              <a:off x="3230" y="2233"/>
              <a:ext cx="1084" cy="1103"/>
            </a:xfrm>
            <a:prstGeom prst="triangle">
              <a:avLst>
                <a:gd name="adj" fmla="val 39981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72754" name="AutoShape 18"/>
            <p:cNvSpPr>
              <a:spLocks noChangeArrowheads="1"/>
            </p:cNvSpPr>
            <p:nvPr/>
          </p:nvSpPr>
          <p:spPr bwMode="auto">
            <a:xfrm rot="-3422640">
              <a:off x="4243" y="2010"/>
              <a:ext cx="1146" cy="1083"/>
            </a:xfrm>
            <a:prstGeom prst="triangle">
              <a:avLst>
                <a:gd name="adj" fmla="val 23801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</p:grpSp>
      <p:sp>
        <p:nvSpPr>
          <p:cNvPr id="37273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8251825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Converting colors from HSI to RGB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:  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从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HSI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到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endParaRPr lang="en-US" altLang="zh-TW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/>
            <a:r>
              <a:rPr lang="en-US" altLang="zh-CN" sz="3200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TW" sz="3200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TW" sz="3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TW" sz="3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sector(                              )</a:t>
            </a:r>
            <a:endParaRPr lang="en-US" altLang="zh-TW" sz="32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/>
            <a:endParaRPr lang="en-US" altLang="zh-TW" sz="2400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 lvl="1">
              <a:buFontTx/>
              <a:buNone/>
            </a:pPr>
            <a:endParaRPr lang="en-US" altLang="zh-TW" sz="2400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 lvl="1"/>
            <a:endParaRPr lang="en-US" altLang="zh-TW" sz="2400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 lvl="1"/>
            <a:endParaRPr lang="en-US" altLang="zh-TW" sz="2400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pPr lvl="1"/>
            <a:endParaRPr lang="en-US" altLang="zh-TW" sz="2400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</p:txBody>
      </p:sp>
      <p:graphicFrame>
        <p:nvGraphicFramePr>
          <p:cNvPr id="372741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26303" y="4641182"/>
          <a:ext cx="32099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17" name="方程式" r:id="rId5" imgW="36271517" imgH="10973117" progId="Equation.3">
                  <p:embed/>
                </p:oleObj>
              </mc:Choice>
              <mc:Fallback>
                <p:oleObj name="方程式" r:id="rId5" imgW="36271517" imgH="10973117" progId="Equation.3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303" y="4641182"/>
                        <a:ext cx="32099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2" name="Object 6"/>
          <p:cNvGraphicFramePr>
            <a:graphicFrameLocks noChangeAspect="1"/>
          </p:cNvGraphicFramePr>
          <p:nvPr/>
        </p:nvGraphicFramePr>
        <p:xfrm>
          <a:off x="1247106" y="5844925"/>
          <a:ext cx="22653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18" name="方程式" r:id="rId7" imgW="24689117" imgH="4877117" progId="Equation.3">
                  <p:embed/>
                </p:oleObj>
              </mc:Choice>
              <mc:Fallback>
                <p:oleObj name="方程式" r:id="rId7" imgW="24689117" imgH="4877117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106" y="5844925"/>
                        <a:ext cx="2265363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3" name="Object 7"/>
          <p:cNvGraphicFramePr>
            <a:graphicFrameLocks noChangeAspect="1"/>
          </p:cNvGraphicFramePr>
          <p:nvPr/>
        </p:nvGraphicFramePr>
        <p:xfrm>
          <a:off x="1223878" y="4134685"/>
          <a:ext cx="17049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19" name="方程式" r:id="rId9" imgW="18288317" imgH="4877117" progId="Equation.3">
                  <p:embed/>
                </p:oleObj>
              </mc:Choice>
              <mc:Fallback>
                <p:oleObj name="方程式" r:id="rId9" imgW="18288317" imgH="4877117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878" y="4134685"/>
                        <a:ext cx="1704975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4" name="Object 8"/>
          <p:cNvGraphicFramePr>
            <a:graphicFrameLocks noChangeAspect="1"/>
          </p:cNvGraphicFramePr>
          <p:nvPr/>
        </p:nvGraphicFramePr>
        <p:xfrm>
          <a:off x="3429251" y="2762082"/>
          <a:ext cx="21732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20" name="方程式" r:id="rId11" imgW="25298717" imgH="4877117" progId="Equation.3">
                  <p:embed/>
                </p:oleObj>
              </mc:Choice>
              <mc:Fallback>
                <p:oleObj name="方程式" r:id="rId11" imgW="25298717" imgH="4877117" progId="Equation.3">
                  <p:embed/>
                  <p:pic>
                    <p:nvPicPr>
                      <p:cNvPr id="0" name="Picture 8" descr="纸莎草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251" y="2762082"/>
                        <a:ext cx="2173287" cy="419100"/>
                      </a:xfrm>
                      <a:prstGeom prst="rect">
                        <a:avLst/>
                      </a:prstGeom>
                      <a:blipFill dpi="0" rotWithShape="0">
                        <a:blip r:embed="rId13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747" name="Text Box 11"/>
          <p:cNvSpPr txBox="1">
            <a:spLocks noChangeArrowheads="1"/>
          </p:cNvSpPr>
          <p:nvPr/>
        </p:nvSpPr>
        <p:spPr bwMode="auto">
          <a:xfrm>
            <a:off x="1237332" y="3432844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0" i="1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H = H - 240</a:t>
            </a:r>
            <a:r>
              <a:rPr lang="en-US" altLang="zh-CN" b="0" i="1" baseline="30000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455346" y="128336"/>
            <a:ext cx="648446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Color Models -- HSI Model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HSI</a:t>
            </a:r>
            <a:r>
              <a:rPr lang="zh-CN" altLang="en-US" sz="4400" dirty="0">
                <a:cs typeface="Times New Roman" pitchFamily="18" charset="0"/>
              </a:rPr>
              <a:t>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7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8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52" y="316498"/>
            <a:ext cx="8926513" cy="618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箭头连接符 2"/>
          <p:cNvCxnSpPr/>
          <p:nvPr/>
        </p:nvCxnSpPr>
        <p:spPr>
          <a:xfrm flipH="1" flipV="1">
            <a:off x="341971" y="3925229"/>
            <a:ext cx="133814" cy="17767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9.1 </a:t>
            </a:r>
            <a:r>
              <a:rPr lang="zh-CN" altLang="en-US" dirty="0" smtClean="0">
                <a:latin typeface="+mn-ea"/>
              </a:rPr>
              <a:t>彩色的形成原理与基本概念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9.2.1 </a:t>
            </a:r>
            <a:r>
              <a:rPr lang="zh-CN" altLang="en-US" dirty="0" smtClean="0">
                <a:latin typeface="+mn-ea"/>
              </a:rPr>
              <a:t>计算颜色模型系统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9.2.2 </a:t>
            </a:r>
            <a:r>
              <a:rPr lang="zh-CN" altLang="en-US" dirty="0" smtClean="0">
                <a:latin typeface="+mn-ea"/>
              </a:rPr>
              <a:t>视觉颜色模型系统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9.2.3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工业颜色模型系统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0379" y="1748589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/>
              <a:t>9.2.1.1  RGB</a:t>
            </a:r>
          </a:p>
          <a:p>
            <a:pPr algn="l"/>
            <a:r>
              <a:rPr lang="en-US" altLang="zh-CN" b="0" dirty="0" smtClean="0"/>
              <a:t>9.2.1.2  XYZ</a:t>
            </a:r>
          </a:p>
          <a:p>
            <a:pPr algn="l"/>
            <a:r>
              <a:rPr lang="en-US" altLang="zh-CN" b="0" dirty="0" smtClean="0"/>
              <a:t>9.2.1.3  LAB</a:t>
            </a:r>
          </a:p>
          <a:p>
            <a:pPr algn="l"/>
            <a:r>
              <a:rPr lang="en-US" altLang="zh-CN" b="0" dirty="0" smtClean="0"/>
              <a:t>9.2.2.1  HSI</a:t>
            </a:r>
          </a:p>
          <a:p>
            <a:pPr algn="l"/>
            <a:r>
              <a:rPr lang="en-US" altLang="zh-CN" b="0" dirty="0" smtClean="0">
                <a:solidFill>
                  <a:srgbClr val="0000FF"/>
                </a:solidFill>
              </a:rPr>
              <a:t>9.2.3.1  CMYK</a:t>
            </a:r>
          </a:p>
          <a:p>
            <a:pPr algn="l"/>
            <a:r>
              <a:rPr lang="en-US" altLang="zh-CN" b="0" dirty="0" smtClean="0"/>
              <a:t>9.2.3.2  YUV</a:t>
            </a:r>
          </a:p>
          <a:p>
            <a:pPr algn="l"/>
            <a:r>
              <a:rPr lang="en-US" altLang="zh-CN" b="0" dirty="0" smtClean="0"/>
              <a:t>9.2.3.3  </a:t>
            </a:r>
            <a:r>
              <a:rPr lang="en-US" altLang="zh-CN" b="0" dirty="0" err="1" smtClean="0"/>
              <a:t>YC</a:t>
            </a:r>
            <a:r>
              <a:rPr lang="en-US" altLang="zh-CN" b="0" baseline="-25000" dirty="0" err="1" smtClean="0"/>
              <a:t>b</a:t>
            </a:r>
            <a:r>
              <a:rPr lang="en-US" altLang="zh-CN" b="0" dirty="0" err="1" smtClean="0"/>
              <a:t>C</a:t>
            </a:r>
            <a:r>
              <a:rPr lang="en-US" altLang="zh-CN" b="0" baseline="-25000" dirty="0" err="1" smtClean="0"/>
              <a:t>r</a:t>
            </a:r>
            <a:endParaRPr lang="en-US" altLang="zh-CN" b="0" baseline="-25000" dirty="0" smtClean="0"/>
          </a:p>
          <a:p>
            <a:pPr algn="l"/>
            <a:r>
              <a:rPr lang="en-US" altLang="zh-CN" b="0" dirty="0" smtClean="0"/>
              <a:t>9.2.3.4  Halftone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  <p:bldP spid="4" grpId="1"/>
      <p:bldP spid="4" grpId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07" y="235703"/>
            <a:ext cx="6681871" cy="779462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CMYK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色系</a:t>
            </a:r>
            <a:r>
              <a:rPr lang="en-US" altLang="zh-CN" b="1" dirty="0">
                <a:latin typeface="Times New Roman" pitchFamily="18" charset="0"/>
                <a:ea typeface="+mn-ea"/>
                <a:cs typeface="Times New Roman" pitchFamily="18" charset="0"/>
              </a:rPr>
              <a:t>—— 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基本概念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5539" y="1067301"/>
            <a:ext cx="7836987" cy="3529013"/>
          </a:xfrm>
          <a:ln w="57150" cmpd="thinThick"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这种表色系用于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印刷行业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是一种减色系统，将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从白光中滤出三种原色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之后获得的颜色作为其表色系的三原色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CMY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为黑色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，为了印刷时对黑色可用黑色墨来印刷。</a:t>
            </a:r>
          </a:p>
        </p:txBody>
      </p:sp>
      <p:sp>
        <p:nvSpPr>
          <p:cNvPr id="740356" name="Text Box 4"/>
          <p:cNvSpPr txBox="1">
            <a:spLocks noChangeArrowheads="1"/>
          </p:cNvSpPr>
          <p:nvPr/>
        </p:nvSpPr>
        <p:spPr bwMode="auto">
          <a:xfrm>
            <a:off x="2728664" y="4399707"/>
            <a:ext cx="6254916" cy="20621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Clr>
                <a:srgbClr val="CC0066"/>
              </a:buClr>
              <a:buFontTx/>
              <a:buChar char="•"/>
            </a:pPr>
            <a:r>
              <a:rPr lang="en-US" altLang="zh-CN" sz="3200" b="0" dirty="0">
                <a:ea typeface="+mj-ea"/>
                <a:cs typeface="Times New Roman" pitchFamily="18" charset="0"/>
              </a:rPr>
              <a:t> </a:t>
            </a:r>
            <a:r>
              <a:rPr lang="en-US" altLang="zh-CN" sz="3200" b="0" dirty="0" smtClean="0">
                <a:ea typeface="+mj-ea"/>
                <a:cs typeface="Times New Roman" pitchFamily="18" charset="0"/>
              </a:rPr>
              <a:t>C</a:t>
            </a:r>
            <a:r>
              <a:rPr lang="zh-CN" altLang="en-US" sz="3200" b="0" dirty="0">
                <a:ea typeface="+mj-ea"/>
                <a:cs typeface="Times New Roman" pitchFamily="18" charset="0"/>
              </a:rPr>
              <a:t>：青色，从白色中滤去红色。</a:t>
            </a:r>
          </a:p>
          <a:p>
            <a:pPr algn="l">
              <a:spcBef>
                <a:spcPct val="50000"/>
              </a:spcBef>
              <a:buClr>
                <a:srgbClr val="CC0066"/>
              </a:buClr>
              <a:buFontTx/>
              <a:buChar char="•"/>
            </a:pPr>
            <a:r>
              <a:rPr lang="zh-CN" altLang="en-US" sz="3200" b="0" dirty="0">
                <a:ea typeface="+mj-ea"/>
                <a:cs typeface="Times New Roman" pitchFamily="18" charset="0"/>
              </a:rPr>
              <a:t> </a:t>
            </a:r>
            <a:r>
              <a:rPr lang="en-US" altLang="zh-CN" sz="3200" b="0" dirty="0">
                <a:ea typeface="+mj-ea"/>
                <a:cs typeface="Times New Roman" pitchFamily="18" charset="0"/>
              </a:rPr>
              <a:t>M</a:t>
            </a:r>
            <a:r>
              <a:rPr lang="zh-CN" altLang="en-US" sz="3200" b="0" dirty="0">
                <a:ea typeface="+mj-ea"/>
                <a:cs typeface="Times New Roman" pitchFamily="18" charset="0"/>
              </a:rPr>
              <a:t>：品红，从白色中滤去绿色。</a:t>
            </a:r>
          </a:p>
          <a:p>
            <a:pPr algn="l">
              <a:spcBef>
                <a:spcPct val="50000"/>
              </a:spcBef>
              <a:buClr>
                <a:srgbClr val="CC0066"/>
              </a:buClr>
              <a:buFontTx/>
              <a:buChar char="•"/>
            </a:pPr>
            <a:r>
              <a:rPr lang="zh-CN" altLang="en-US" sz="3200" b="0" dirty="0">
                <a:ea typeface="+mj-ea"/>
                <a:cs typeface="Times New Roman" pitchFamily="18" charset="0"/>
              </a:rPr>
              <a:t> </a:t>
            </a:r>
            <a:r>
              <a:rPr lang="en-US" altLang="zh-CN" sz="3200" b="0" dirty="0">
                <a:ea typeface="+mj-ea"/>
                <a:cs typeface="Times New Roman" pitchFamily="18" charset="0"/>
              </a:rPr>
              <a:t>Y: </a:t>
            </a:r>
            <a:r>
              <a:rPr lang="zh-CN" altLang="en-US" sz="3200" b="0" dirty="0" smtClean="0">
                <a:ea typeface="+mj-ea"/>
                <a:cs typeface="Times New Roman" pitchFamily="18" charset="0"/>
              </a:rPr>
              <a:t>黄色</a:t>
            </a:r>
            <a:r>
              <a:rPr lang="zh-CN" altLang="en-US" sz="3200" b="0" dirty="0">
                <a:ea typeface="+mj-ea"/>
                <a:cs typeface="Times New Roman" pitchFamily="18" charset="0"/>
              </a:rPr>
              <a:t>，从白色中滤去蓝色。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4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5" grpId="0" build="p" autoUpdateAnimBg="0"/>
      <p:bldP spid="74035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04900" y="620713"/>
            <a:ext cx="6756734" cy="779462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CMYK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色系</a:t>
            </a:r>
            <a:r>
              <a:rPr lang="en-US" altLang="zh-CN" b="1" dirty="0">
                <a:latin typeface="Times New Roman" pitchFamily="18" charset="0"/>
                <a:ea typeface="+mn-ea"/>
                <a:cs typeface="Times New Roman" pitchFamily="18" charset="0"/>
              </a:rPr>
              <a:t>—— 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着色原理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968" y="2205038"/>
            <a:ext cx="8163845" cy="3241675"/>
          </a:xfrm>
          <a:ln w="57150" cmpd="thinThick"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既然是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减色系统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，其着色原理是基于光吸收的，这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有别于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的光射入的方式。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叠加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同时吸收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了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，则为蓝色；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叠加：同时吸收了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，则为绿色；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叠加：同时吸收了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，则为红色。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499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Text Box 2"/>
          <p:cNvSpPr txBox="1">
            <a:spLocks noChangeArrowheads="1"/>
          </p:cNvSpPr>
          <p:nvPr/>
        </p:nvSpPr>
        <p:spPr bwMode="auto">
          <a:xfrm>
            <a:off x="1764527" y="196181"/>
            <a:ext cx="621343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 smtClean="0">
                <a:ea typeface="宋体" pitchFamily="2" charset="-122"/>
                <a:cs typeface="Times New Roman" pitchFamily="18" charset="0"/>
              </a:rPr>
              <a:t>CMY </a:t>
            </a:r>
            <a:r>
              <a:rPr lang="en-US" altLang="zh-TW" sz="4400" b="0" dirty="0">
                <a:ea typeface="宋体" pitchFamily="2" charset="-122"/>
                <a:cs typeface="Times New Roman" pitchFamily="18" charset="0"/>
              </a:rPr>
              <a:t>and CMYK Models </a:t>
            </a:r>
            <a:endParaRPr lang="en-US" altLang="zh-CN" sz="4400" b="0" dirty="0">
              <a:ea typeface="宋体" pitchFamily="2" charset="-122"/>
              <a:cs typeface="Times New Roman" pitchFamily="18" charset="0"/>
            </a:endParaRPr>
          </a:p>
          <a:p>
            <a:r>
              <a:rPr lang="en-US" altLang="zh-TW" sz="4400" b="0" dirty="0">
                <a:ea typeface="宋体" pitchFamily="2" charset="-122"/>
                <a:cs typeface="Times New Roman" pitchFamily="18" charset="0"/>
              </a:rPr>
              <a:t>CMY</a:t>
            </a:r>
            <a:r>
              <a:rPr lang="zh-CN" altLang="en-US" sz="4400" dirty="0"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sz="4400" b="0" dirty="0">
                <a:ea typeface="宋体" pitchFamily="2" charset="-122"/>
                <a:cs typeface="Times New Roman" pitchFamily="18" charset="0"/>
              </a:rPr>
              <a:t>CMYK</a:t>
            </a:r>
            <a:r>
              <a:rPr lang="zh-CN" altLang="en-US" sz="4400" dirty="0">
                <a:ea typeface="宋体" pitchFamily="2" charset="-122"/>
                <a:cs typeface="Times New Roman" pitchFamily="18" charset="0"/>
              </a:rPr>
              <a:t>模型</a:t>
            </a:r>
            <a:r>
              <a:rPr lang="zh-TW" altLang="en-US" sz="4400" dirty="0">
                <a:ea typeface="宋体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957010" y="3086101"/>
            <a:ext cx="3957304" cy="174257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An RGB to CMY conversion </a:t>
            </a:r>
            <a:endParaRPr lang="en-US" altLang="zh-TW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到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CMY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的转换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 : 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白色 </a:t>
            </a:r>
            <a:endParaRPr lang="en-US" altLang="zh-TW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59081" name="Text Box 9"/>
          <p:cNvSpPr txBox="1">
            <a:spLocks noChangeArrowheads="1"/>
          </p:cNvSpPr>
          <p:nvPr/>
        </p:nvSpPr>
        <p:spPr bwMode="auto">
          <a:xfrm>
            <a:off x="440824" y="1631198"/>
            <a:ext cx="83502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  <a:cs typeface="Times New Roman" pitchFamily="18" charset="0"/>
              </a:rPr>
              <a:t>CMYK – cyan, magenta, yellow, and black. This model is used in connection with generating hardcopy output. </a:t>
            </a:r>
            <a:r>
              <a:rPr lang="zh-CN" altLang="en-US" sz="3200" dirty="0">
                <a:solidFill>
                  <a:srgbClr val="0000CC"/>
                </a:solidFill>
                <a:ea typeface="宋体" pitchFamily="2" charset="-122"/>
                <a:cs typeface="Times New Roman" pitchFamily="18" charset="0"/>
              </a:rPr>
              <a:t>青、洋红、黄、黑</a:t>
            </a:r>
          </a:p>
        </p:txBody>
      </p:sp>
      <p:sp>
        <p:nvSpPr>
          <p:cNvPr id="259082" name="Rectangle 10"/>
          <p:cNvSpPr>
            <a:spLocks noChangeArrowheads="1"/>
          </p:cNvSpPr>
          <p:nvPr/>
        </p:nvSpPr>
        <p:spPr bwMode="auto">
          <a:xfrm>
            <a:off x="514350" y="5116409"/>
            <a:ext cx="78438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/>
            <a:r>
              <a:rPr lang="zh-CN" altLang="en-US" sz="3200" b="0" dirty="0">
                <a:ea typeface="宋体" pitchFamily="2" charset="-122"/>
                <a:cs typeface="Times New Roman" pitchFamily="18" charset="0"/>
              </a:rPr>
              <a:t>大多数在纸上沉积彩色颜料的设备，如</a:t>
            </a:r>
            <a:r>
              <a:rPr lang="zh-CN" altLang="en-US" sz="3200" b="0" dirty="0">
                <a:solidFill>
                  <a:srgbClr val="000066"/>
                </a:solidFill>
                <a:ea typeface="宋体" pitchFamily="2" charset="-122"/>
                <a:cs typeface="Times New Roman" pitchFamily="18" charset="0"/>
              </a:rPr>
              <a:t>彩色</a:t>
            </a:r>
            <a:r>
              <a:rPr lang="zh-CN" altLang="en-US" sz="3200" dirty="0">
                <a:solidFill>
                  <a:srgbClr val="0000CC"/>
                </a:solidFill>
                <a:ea typeface="宋体" pitchFamily="2" charset="-122"/>
                <a:cs typeface="Times New Roman" pitchFamily="18" charset="0"/>
              </a:rPr>
              <a:t>打印机和复印机</a:t>
            </a:r>
            <a:r>
              <a:rPr lang="zh-CN" altLang="en-US" sz="3200" b="0" dirty="0">
                <a:ea typeface="宋体" pitchFamily="2" charset="-122"/>
                <a:cs typeface="Times New Roman" pitchFamily="18" charset="0"/>
              </a:rPr>
              <a:t>，要求输入</a:t>
            </a:r>
            <a:r>
              <a:rPr lang="en-US" altLang="zh-CN" sz="3200" b="0" dirty="0">
                <a:ea typeface="宋体" pitchFamily="2" charset="-122"/>
                <a:cs typeface="Times New Roman" pitchFamily="18" charset="0"/>
              </a:rPr>
              <a:t>CMY</a:t>
            </a:r>
            <a:r>
              <a:rPr lang="zh-CN" altLang="en-US" sz="3200" b="0" dirty="0">
                <a:ea typeface="宋体" pitchFamily="2" charset="-122"/>
                <a:cs typeface="Times New Roman" pitchFamily="18" charset="0"/>
              </a:rPr>
              <a:t>数据或在内部做</a:t>
            </a:r>
            <a:r>
              <a:rPr lang="en-US" altLang="zh-CN" sz="3200" b="0" dirty="0"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sz="3200" b="0" dirty="0">
                <a:ea typeface="宋体" pitchFamily="2" charset="-122"/>
                <a:cs typeface="Times New Roman" pitchFamily="18" charset="0"/>
              </a:rPr>
              <a:t>到</a:t>
            </a:r>
            <a:r>
              <a:rPr lang="en-US" altLang="zh-CN" sz="3200" b="0" dirty="0">
                <a:ea typeface="宋体" pitchFamily="2" charset="-122"/>
                <a:cs typeface="Times New Roman" pitchFamily="18" charset="0"/>
              </a:rPr>
              <a:t>CMY</a:t>
            </a:r>
            <a:r>
              <a:rPr lang="zh-CN" altLang="en-US" sz="3200" b="0" dirty="0">
                <a:ea typeface="宋体" pitchFamily="2" charset="-122"/>
                <a:cs typeface="Times New Roman" pitchFamily="18" charset="0"/>
              </a:rPr>
              <a:t>的转换。 </a:t>
            </a:r>
          </a:p>
        </p:txBody>
      </p:sp>
      <p:graphicFrame>
        <p:nvGraphicFramePr>
          <p:cNvPr id="259080" name="Object 8"/>
          <p:cNvGraphicFramePr>
            <a:graphicFrameLocks noChangeAspect="1"/>
          </p:cNvGraphicFramePr>
          <p:nvPr/>
        </p:nvGraphicFramePr>
        <p:xfrm>
          <a:off x="1547813" y="3141409"/>
          <a:ext cx="2808287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5" name="公式" r:id="rId4" imgW="31394717" imgH="21945917" progId="Equation.3">
                  <p:embed/>
                </p:oleObj>
              </mc:Choice>
              <mc:Fallback>
                <p:oleObj name="公式" r:id="rId4" imgW="31394717" imgH="21945917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141409"/>
                        <a:ext cx="2808287" cy="196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CMYK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色系</a:t>
            </a:r>
            <a:r>
              <a:rPr lang="en-US" altLang="zh-CN" b="1" dirty="0">
                <a:latin typeface="Times New Roman" pitchFamily="18" charset="0"/>
                <a:ea typeface="+mn-ea"/>
                <a:cs typeface="Times New Roman" pitchFamily="18" charset="0"/>
              </a:rPr>
              <a:t>—— 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与</a:t>
            </a:r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RGB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色系的转换</a:t>
            </a:r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0013" y="1827213"/>
            <a:ext cx="6081712" cy="665162"/>
          </a:xfrm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CMYK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色系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转换到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色系</a:t>
            </a:r>
          </a:p>
        </p:txBody>
      </p:sp>
      <p:graphicFrame>
        <p:nvGraphicFramePr>
          <p:cNvPr id="74957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403350" y="2852738"/>
          <a:ext cx="4292600" cy="1570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39" name="公式" r:id="rId4" imgW="46634717" imgH="17069117" progId="Equation.3">
                  <p:embed/>
                </p:oleObj>
              </mc:Choice>
              <mc:Fallback>
                <p:oleObj name="公式" r:id="rId4" imgW="46634717" imgH="17069117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852738"/>
                        <a:ext cx="4292600" cy="15700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9573" name="Text Box 5"/>
          <p:cNvSpPr txBox="1">
            <a:spLocks noChangeArrowheads="1"/>
          </p:cNvSpPr>
          <p:nvPr/>
        </p:nvSpPr>
        <p:spPr bwMode="auto">
          <a:xfrm>
            <a:off x="1443790" y="4638341"/>
            <a:ext cx="40507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0" dirty="0">
                <a:cs typeface="Times New Roman" pitchFamily="18" charset="0"/>
              </a:rPr>
              <a:t>其中，</a:t>
            </a:r>
            <a:r>
              <a:rPr lang="en-US" altLang="zh-CN" sz="3200" b="0" dirty="0">
                <a:solidFill>
                  <a:srgbClr val="0000FF"/>
                </a:solidFill>
                <a:cs typeface="Times New Roman" pitchFamily="18" charset="0"/>
              </a:rPr>
              <a:t>W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表示白色</a:t>
            </a:r>
            <a:r>
              <a:rPr lang="zh-CN" altLang="en-US" sz="2000" dirty="0">
                <a:solidFill>
                  <a:srgbClr val="0000FF"/>
                </a:solidFill>
                <a:ea typeface="华文细黑" pitchFamily="2" charset="-122"/>
                <a:cs typeface="Times New Roman" pitchFamily="18" charset="0"/>
              </a:rPr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4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4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 build="p" autoUpdateAnimBg="0"/>
      <p:bldP spid="74957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701" name="Picture 5" descr="惠普pro 8000商用喷墨打印机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1063" y="1962150"/>
            <a:ext cx="4275137" cy="3216275"/>
          </a:xfrm>
          <a:prstGeom prst="rect">
            <a:avLst/>
          </a:prstGeom>
          <a:noFill/>
        </p:spPr>
      </p:pic>
      <p:pic>
        <p:nvPicPr>
          <p:cNvPr id="413703" name="Picture 7" descr="惠普pro 8000商用喷墨打印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675" y="1941513"/>
            <a:ext cx="4305300" cy="3238500"/>
          </a:xfrm>
          <a:prstGeom prst="rect">
            <a:avLst/>
          </a:prstGeom>
          <a:noFill/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64527" y="196181"/>
            <a:ext cx="621343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4400" b="0" dirty="0" smtClean="0">
                <a:ea typeface="PMingLiU" pitchFamily="18" charset="-120"/>
                <a:cs typeface="Times New Roman" pitchFamily="18" charset="0"/>
              </a:rPr>
              <a:t>CMY </a:t>
            </a:r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and CMYK Models </a:t>
            </a:r>
            <a:endParaRPr lang="en-US" altLang="zh-CN" sz="4400" b="0" dirty="0">
              <a:ea typeface="PMingLiU" pitchFamily="18" charset="-120"/>
              <a:cs typeface="Times New Roman" pitchFamily="18" charset="0"/>
            </a:endParaRPr>
          </a:p>
          <a:p>
            <a:r>
              <a:rPr lang="en-US" altLang="zh-TW" sz="4400" b="0" dirty="0">
                <a:ea typeface="PMingLiU" pitchFamily="18" charset="-120"/>
                <a:cs typeface="Times New Roman" pitchFamily="18" charset="0"/>
              </a:rPr>
              <a:t>CMY</a:t>
            </a:r>
            <a:r>
              <a:rPr lang="zh-CN" altLang="en-US" sz="4400" dirty="0">
                <a:latin typeface="+mn-ea"/>
                <a:cs typeface="Times New Roman" pitchFamily="18" charset="0"/>
              </a:rPr>
              <a:t>与</a:t>
            </a:r>
            <a:r>
              <a:rPr lang="en-US" altLang="zh-CN" sz="4400" b="0" dirty="0">
                <a:ea typeface="PMingLiU" pitchFamily="18" charset="-120"/>
                <a:cs typeface="Times New Roman" pitchFamily="18" charset="0"/>
              </a:rPr>
              <a:t>CMYK</a:t>
            </a:r>
            <a:r>
              <a:rPr lang="zh-CN" altLang="en-US" sz="4400" dirty="0">
                <a:ea typeface="宋体" pitchFamily="2" charset="-122"/>
                <a:cs typeface="Times New Roman" pitchFamily="18" charset="0"/>
              </a:rPr>
              <a:t>模型</a:t>
            </a:r>
            <a:r>
              <a:rPr lang="zh-TW" altLang="en-US" sz="4400" dirty="0">
                <a:ea typeface="PMingLiU" pitchFamily="18" charset="-12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9.1 </a:t>
            </a:r>
            <a:r>
              <a:rPr lang="zh-CN" altLang="en-US" dirty="0" smtClean="0">
                <a:latin typeface="+mn-ea"/>
              </a:rPr>
              <a:t>彩色的形成原理与基本概念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9.2.1 </a:t>
            </a:r>
            <a:r>
              <a:rPr lang="zh-CN" altLang="en-US" dirty="0" smtClean="0">
                <a:latin typeface="+mn-ea"/>
              </a:rPr>
              <a:t>计算颜色模型系统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9.2.2 </a:t>
            </a:r>
            <a:r>
              <a:rPr lang="zh-CN" altLang="en-US" dirty="0" smtClean="0">
                <a:latin typeface="+mn-ea"/>
              </a:rPr>
              <a:t>视觉颜色模型系统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9.2.3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工业颜色模型系统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0379" y="1748589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/>
              <a:t>9.2.1.1  RGB</a:t>
            </a:r>
          </a:p>
          <a:p>
            <a:pPr algn="l"/>
            <a:r>
              <a:rPr lang="en-US" altLang="zh-CN" b="0" dirty="0" smtClean="0"/>
              <a:t>9.2.1.2  XYZ</a:t>
            </a:r>
          </a:p>
          <a:p>
            <a:pPr algn="l"/>
            <a:r>
              <a:rPr lang="en-US" altLang="zh-CN" b="0" dirty="0" smtClean="0"/>
              <a:t>9.2.1.3  LAB</a:t>
            </a:r>
          </a:p>
          <a:p>
            <a:pPr algn="l"/>
            <a:r>
              <a:rPr lang="en-US" altLang="zh-CN" b="0" dirty="0" smtClean="0"/>
              <a:t>9.2.2.1  HSI</a:t>
            </a:r>
          </a:p>
          <a:p>
            <a:pPr algn="l"/>
            <a:r>
              <a:rPr lang="en-US" altLang="zh-CN" b="0" dirty="0" smtClean="0"/>
              <a:t>9.2.3.1  CMYK</a:t>
            </a:r>
          </a:p>
          <a:p>
            <a:pPr algn="l"/>
            <a:r>
              <a:rPr lang="en-US" altLang="zh-CN" b="0" dirty="0" smtClean="0">
                <a:solidFill>
                  <a:srgbClr val="0000FF"/>
                </a:solidFill>
              </a:rPr>
              <a:t>9.2.3.2  YUV</a:t>
            </a:r>
          </a:p>
          <a:p>
            <a:pPr algn="l"/>
            <a:r>
              <a:rPr lang="en-US" altLang="zh-CN" b="0" dirty="0" smtClean="0"/>
              <a:t>9.2.3.3  </a:t>
            </a:r>
            <a:r>
              <a:rPr lang="en-US" altLang="zh-CN" b="0" dirty="0" err="1" smtClean="0"/>
              <a:t>YC</a:t>
            </a:r>
            <a:r>
              <a:rPr lang="en-US" altLang="zh-CN" b="0" baseline="-25000" dirty="0" err="1" smtClean="0"/>
              <a:t>b</a:t>
            </a:r>
            <a:r>
              <a:rPr lang="en-US" altLang="zh-CN" b="0" dirty="0" err="1" smtClean="0"/>
              <a:t>C</a:t>
            </a:r>
            <a:r>
              <a:rPr lang="en-US" altLang="zh-CN" b="0" baseline="-25000" dirty="0" err="1" smtClean="0"/>
              <a:t>r</a:t>
            </a:r>
            <a:endParaRPr lang="en-US" altLang="zh-CN" b="0" baseline="-25000" dirty="0" smtClean="0"/>
          </a:p>
          <a:p>
            <a:pPr algn="l"/>
            <a:r>
              <a:rPr lang="en-US" altLang="zh-CN" b="0" dirty="0" smtClean="0"/>
              <a:t>9.2.3.4  Halftone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96202" y="265949"/>
            <a:ext cx="6794500" cy="776287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YUV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Model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YUV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模型</a:t>
            </a:r>
            <a:endParaRPr lang="zh-CN" altLang="en-US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737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9495" y="1329322"/>
            <a:ext cx="8002588" cy="5528677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Y: brightness;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U, V: chrominance </a:t>
            </a:r>
          </a:p>
          <a:p>
            <a:pPr>
              <a:lnSpc>
                <a:spcPct val="80000"/>
              </a:lnSpc>
            </a:pP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Designed to be compatible with the black-and-white television.</a:t>
            </a:r>
          </a:p>
          <a:p>
            <a:pPr>
              <a:lnSpc>
                <a:spcPct val="80000"/>
              </a:lnSpc>
            </a:pP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In emission, the TV signals were converted into YUV format from RGB, the receiver and then restore it to RGB from YUV for CRT display</a:t>
            </a:r>
            <a:r>
              <a:rPr lang="en-US" altLang="zh-CN" sz="35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在这种表色系统中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35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5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sz="35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：亮度；</a:t>
            </a:r>
            <a:r>
              <a:rPr lang="en-US" altLang="zh-CN" sz="35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zh-CN" altLang="en-US" sz="35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5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zh-CN" altLang="en-US" sz="35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：色差信号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500" dirty="0" smtClean="0">
                <a:latin typeface="Times New Roman" pitchFamily="18" charset="0"/>
                <a:cs typeface="Times New Roman" pitchFamily="18" charset="0"/>
              </a:rPr>
              <a:t>   目的</a:t>
            </a: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是为了可以与</a:t>
            </a:r>
            <a:r>
              <a:rPr lang="zh-CN" altLang="en-US" sz="35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黑白电视</a:t>
            </a: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兼容</a:t>
            </a:r>
            <a:r>
              <a:rPr lang="zh-CN" altLang="en-US" sz="3500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3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zh-CN" altLang="en-US" sz="35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zh-CN" altLang="en-US" sz="35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电视</a:t>
            </a:r>
            <a:r>
              <a:rPr lang="zh-CN" altLang="en-US" sz="35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信号</a:t>
            </a: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在发射时，转换成</a:t>
            </a:r>
            <a:r>
              <a:rPr lang="en-US" altLang="zh-CN" sz="35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YUV</a:t>
            </a: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形式，接收时再还原成</a:t>
            </a:r>
            <a:r>
              <a:rPr lang="en-US" altLang="zh-CN" sz="35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zh-CN" altLang="en-US" sz="3500" dirty="0">
                <a:latin typeface="Times New Roman" pitchFamily="18" charset="0"/>
                <a:cs typeface="Times New Roman" pitchFamily="18" charset="0"/>
              </a:rPr>
              <a:t>三基色信号，由显像管显示。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3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3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3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3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3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3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3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3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3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3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3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3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3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3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3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3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3" grpId="0" build="p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Be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Compatible </a:t>
            </a: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with the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Black-and-White </a:t>
            </a:r>
            <a:r>
              <a:rPr lang="en-US" altLang="zh-CN" sz="3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elevision </a:t>
            </a:r>
            <a:b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zh-CN" altLang="en-US" sz="4900" b="1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</a:t>
            </a:r>
            <a:r>
              <a:rPr lang="zh-CN" altLang="en-US" sz="49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黑白电视机兼容</a:t>
            </a:r>
            <a:r>
              <a:rPr lang="zh-CN" altLang="en-US" sz="32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zh-CN" altLang="en-US" sz="32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74787" name="Picture 3" descr="BS01827_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3860800"/>
            <a:ext cx="2378075" cy="2449513"/>
          </a:xfrm>
          <a:prstGeom prst="rect">
            <a:avLst/>
          </a:prstGeom>
          <a:noFill/>
        </p:spPr>
      </p:pic>
      <p:pic>
        <p:nvPicPr>
          <p:cNvPr id="374788" name="Picture 4" descr="j0190009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1700213"/>
            <a:ext cx="2025650" cy="179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4789" name="Line 5"/>
          <p:cNvSpPr>
            <a:spLocks noChangeShapeType="1"/>
          </p:cNvSpPr>
          <p:nvPr/>
        </p:nvSpPr>
        <p:spPr bwMode="auto">
          <a:xfrm flipH="1">
            <a:off x="2268538" y="3860800"/>
            <a:ext cx="503237" cy="504825"/>
          </a:xfrm>
          <a:prstGeom prst="line">
            <a:avLst/>
          </a:prstGeom>
          <a:noFill/>
          <a:ln w="76200" cmpd="tri">
            <a:solidFill>
              <a:srgbClr val="80808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cs typeface="Times New Roman" pitchFamily="18" charset="0"/>
            </a:endParaRPr>
          </a:p>
        </p:txBody>
      </p:sp>
      <p:grpSp>
        <p:nvGrpSpPr>
          <p:cNvPr id="374790" name="Group 6"/>
          <p:cNvGrpSpPr>
            <a:grpSpLocks/>
          </p:cNvGrpSpPr>
          <p:nvPr/>
        </p:nvGrpSpPr>
        <p:grpSpPr bwMode="auto">
          <a:xfrm>
            <a:off x="962526" y="4581524"/>
            <a:ext cx="2015624" cy="1883443"/>
            <a:chOff x="748" y="2886"/>
            <a:chExt cx="1083" cy="1020"/>
          </a:xfrm>
        </p:grpSpPr>
        <p:pic>
          <p:nvPicPr>
            <p:cNvPr id="374791" name="Picture 7" descr="HH01163_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8" y="2886"/>
              <a:ext cx="1083" cy="1020"/>
            </a:xfrm>
            <a:prstGeom prst="rect">
              <a:avLst/>
            </a:prstGeom>
            <a:noFill/>
          </p:spPr>
        </p:pic>
        <p:pic>
          <p:nvPicPr>
            <p:cNvPr id="374792" name="Picture 8" descr="j0188629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9" y="3149"/>
              <a:ext cx="562" cy="567"/>
            </a:xfrm>
            <a:prstGeom prst="rect">
              <a:avLst/>
            </a:prstGeom>
            <a:noFill/>
          </p:spPr>
        </p:pic>
      </p:grpSp>
      <p:pic>
        <p:nvPicPr>
          <p:cNvPr id="374793" name="Picture 9" descr="j0190009[1]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5003800" y="1700213"/>
            <a:ext cx="2025650" cy="179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4794" name="Line 10"/>
          <p:cNvSpPr>
            <a:spLocks noChangeShapeType="1"/>
          </p:cNvSpPr>
          <p:nvPr/>
        </p:nvSpPr>
        <p:spPr bwMode="auto">
          <a:xfrm>
            <a:off x="5492750" y="4032250"/>
            <a:ext cx="504825" cy="431800"/>
          </a:xfrm>
          <a:prstGeom prst="line">
            <a:avLst/>
          </a:prstGeom>
          <a:noFill/>
          <a:ln w="76200" cmpd="tri">
            <a:solidFill>
              <a:srgbClr val="80808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cs typeface="Times New Roman" pitchFamily="18" charset="0"/>
            </a:endParaRPr>
          </a:p>
        </p:txBody>
      </p:sp>
      <p:sp>
        <p:nvSpPr>
          <p:cNvPr id="374795" name="Text Box 11"/>
          <p:cNvSpPr txBox="1">
            <a:spLocks noChangeArrowheads="1"/>
          </p:cNvSpPr>
          <p:nvPr/>
        </p:nvSpPr>
        <p:spPr bwMode="auto">
          <a:xfrm>
            <a:off x="2916238" y="3644900"/>
            <a:ext cx="936625" cy="376238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  <a:cs typeface="Times New Roman" pitchFamily="18" charset="0"/>
              </a:rPr>
              <a:t>Y,U,V</a:t>
            </a:r>
          </a:p>
        </p:txBody>
      </p:sp>
      <p:sp>
        <p:nvSpPr>
          <p:cNvPr id="374796" name="Text Box 12"/>
          <p:cNvSpPr txBox="1">
            <a:spLocks noChangeArrowheads="1"/>
          </p:cNvSpPr>
          <p:nvPr/>
        </p:nvSpPr>
        <p:spPr bwMode="auto">
          <a:xfrm>
            <a:off x="1765300" y="4164013"/>
            <a:ext cx="431800" cy="376237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374797" name="Text Box 13"/>
          <p:cNvSpPr txBox="1">
            <a:spLocks noChangeArrowheads="1"/>
          </p:cNvSpPr>
          <p:nvPr/>
        </p:nvSpPr>
        <p:spPr bwMode="auto">
          <a:xfrm>
            <a:off x="5148263" y="3586163"/>
            <a:ext cx="431800" cy="376237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374798" name="Text Box 14"/>
          <p:cNvSpPr txBox="1">
            <a:spLocks noChangeArrowheads="1"/>
          </p:cNvSpPr>
          <p:nvPr/>
        </p:nvSpPr>
        <p:spPr bwMode="auto">
          <a:xfrm>
            <a:off x="4932363" y="4365625"/>
            <a:ext cx="792162" cy="376238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  <a:cs typeface="Times New Roman" pitchFamily="18" charset="0"/>
              </a:rPr>
              <a:t>Y,0,0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7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7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74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7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7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7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7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74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9" grpId="0" animBg="1"/>
      <p:bldP spid="374794" grpId="0" animBg="1"/>
      <p:bldP spid="374795" grpId="0" animBg="1"/>
      <p:bldP spid="374796" grpId="0" animBg="1"/>
      <p:bldP spid="374797" grpId="0" animBg="1"/>
      <p:bldP spid="37479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62050" y="600075"/>
            <a:ext cx="6675438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Question 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问题</a:t>
            </a:r>
          </a:p>
        </p:txBody>
      </p:sp>
      <p:sp>
        <p:nvSpPr>
          <p:cNvPr id="375811" name="Text Box 3"/>
          <p:cNvSpPr txBox="1">
            <a:spLocks noChangeArrowheads="1"/>
          </p:cNvSpPr>
          <p:nvPr/>
        </p:nvSpPr>
        <p:spPr bwMode="auto">
          <a:xfrm>
            <a:off x="946150" y="1770063"/>
            <a:ext cx="7508039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3200" b="0" dirty="0">
                <a:ea typeface="宋体" pitchFamily="2" charset="-122"/>
                <a:cs typeface="Times New Roman" pitchFamily="18" charset="0"/>
              </a:rPr>
              <a:t>A question: when color video signal transmits to the black and white TV, since it is taking one from three, can we directly select the R or G or B signal as its input?</a:t>
            </a:r>
            <a:endParaRPr lang="zh-CN" altLang="en-US" sz="3200" b="0" dirty="0">
              <a:solidFill>
                <a:srgbClr val="9900CC"/>
              </a:solidFill>
              <a:ea typeface="黑体" pitchFamily="2" charset="-122"/>
              <a:cs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3200" b="0" dirty="0">
                <a:cs typeface="Times New Roman" pitchFamily="18" charset="0"/>
              </a:rPr>
              <a:t>思考一个问题：当彩色的视频信号传输给</a:t>
            </a:r>
            <a:r>
              <a:rPr lang="zh-CN" altLang="en-US" sz="3200" dirty="0" smtClean="0">
                <a:solidFill>
                  <a:srgbClr val="0000FF"/>
                </a:solidFill>
                <a:cs typeface="Times New Roman" pitchFamily="18" charset="0"/>
              </a:rPr>
              <a:t>黑白电视机</a:t>
            </a:r>
            <a:r>
              <a:rPr lang="zh-CN" altLang="en-US" sz="3200" b="0" dirty="0">
                <a:cs typeface="Times New Roman" pitchFamily="18" charset="0"/>
              </a:rPr>
              <a:t>时，既然是三取一，可否直接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选择</a:t>
            </a:r>
            <a:r>
              <a:rPr lang="en-US" altLang="zh-CN" sz="3200" b="0" dirty="0">
                <a:solidFill>
                  <a:srgbClr val="0000FF"/>
                </a:solidFill>
                <a:cs typeface="Times New Roman" pitchFamily="18" charset="0"/>
              </a:rPr>
              <a:t>R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或</a:t>
            </a:r>
            <a:r>
              <a:rPr lang="en-US" altLang="zh-CN" sz="3200" b="0" dirty="0">
                <a:solidFill>
                  <a:srgbClr val="0000FF"/>
                </a:solidFill>
                <a:cs typeface="Times New Roman" pitchFamily="18" charset="0"/>
              </a:rPr>
              <a:t>G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或</a:t>
            </a:r>
            <a:r>
              <a:rPr lang="en-US" altLang="zh-CN" sz="3200" b="0" dirty="0">
                <a:solidFill>
                  <a:srgbClr val="0000FF"/>
                </a:solidFill>
                <a:cs typeface="Times New Roman" pitchFamily="18" charset="0"/>
              </a:rPr>
              <a:t>B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</a:rPr>
              <a:t>信号来作为其输入</a:t>
            </a:r>
            <a:r>
              <a:rPr lang="zh-CN" altLang="en-US" sz="3200" b="0" dirty="0"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02727" y="443080"/>
            <a:ext cx="7086600" cy="71596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Answer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答案</a:t>
            </a:r>
          </a:p>
        </p:txBody>
      </p:sp>
      <p:pic>
        <p:nvPicPr>
          <p:cNvPr id="376837" name="Picture 5" descr="1r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3949700"/>
            <a:ext cx="2047875" cy="198755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6835" name="Picture 3" descr="j0190009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1773238"/>
            <a:ext cx="2025650" cy="179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6838" name="Text Box 6"/>
          <p:cNvSpPr txBox="1">
            <a:spLocks noChangeArrowheads="1"/>
          </p:cNvSpPr>
          <p:nvPr/>
        </p:nvSpPr>
        <p:spPr bwMode="auto">
          <a:xfrm>
            <a:off x="1531938" y="5949950"/>
            <a:ext cx="504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DF2121"/>
                </a:solidFill>
                <a:latin typeface="Arial" charset="0"/>
                <a:ea typeface="宋体" pitchFamily="2" charset="-122"/>
              </a:rPr>
              <a:t>R</a:t>
            </a:r>
          </a:p>
        </p:txBody>
      </p:sp>
      <p:grpSp>
        <p:nvGrpSpPr>
          <p:cNvPr id="376839" name="Group 7"/>
          <p:cNvGrpSpPr>
            <a:grpSpLocks/>
          </p:cNvGrpSpPr>
          <p:nvPr/>
        </p:nvGrpSpPr>
        <p:grpSpPr bwMode="auto">
          <a:xfrm>
            <a:off x="3492500" y="3933825"/>
            <a:ext cx="2047875" cy="2381250"/>
            <a:chOff x="2200" y="2478"/>
            <a:chExt cx="1290" cy="1340"/>
          </a:xfrm>
        </p:grpSpPr>
        <p:pic>
          <p:nvPicPr>
            <p:cNvPr id="376840" name="Picture 8" descr="1g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0" y="2478"/>
              <a:ext cx="1290" cy="11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76841" name="Text Box 9"/>
            <p:cNvSpPr txBox="1">
              <a:spLocks noChangeArrowheads="1"/>
            </p:cNvSpPr>
            <p:nvPr/>
          </p:nvSpPr>
          <p:spPr bwMode="auto">
            <a:xfrm>
              <a:off x="2608" y="3612"/>
              <a:ext cx="499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00CC00"/>
                  </a:solidFill>
                  <a:latin typeface="Arial" charset="0"/>
                  <a:ea typeface="宋体" pitchFamily="2" charset="-122"/>
                </a:rPr>
                <a:t>G</a:t>
              </a:r>
            </a:p>
          </p:txBody>
        </p:sp>
      </p:grpSp>
      <p:grpSp>
        <p:nvGrpSpPr>
          <p:cNvPr id="376842" name="Group 10"/>
          <p:cNvGrpSpPr>
            <a:grpSpLocks/>
          </p:cNvGrpSpPr>
          <p:nvPr/>
        </p:nvGrpSpPr>
        <p:grpSpPr bwMode="auto">
          <a:xfrm>
            <a:off x="6300788" y="3933825"/>
            <a:ext cx="2044700" cy="2381250"/>
            <a:chOff x="3969" y="2478"/>
            <a:chExt cx="1288" cy="1340"/>
          </a:xfrm>
        </p:grpSpPr>
        <p:pic>
          <p:nvPicPr>
            <p:cNvPr id="376843" name="Picture 11" descr="1b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69" y="2478"/>
              <a:ext cx="1288" cy="11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76844" name="Text Box 12"/>
            <p:cNvSpPr txBox="1">
              <a:spLocks noChangeArrowheads="1"/>
            </p:cNvSpPr>
            <p:nvPr/>
          </p:nvSpPr>
          <p:spPr bwMode="auto">
            <a:xfrm>
              <a:off x="4422" y="3612"/>
              <a:ext cx="589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B</a:t>
              </a:r>
            </a:p>
          </p:txBody>
        </p:sp>
      </p:grpSp>
      <p:pic>
        <p:nvPicPr>
          <p:cNvPr id="376845" name="Picture 13" descr="j0190009[1]"/>
          <p:cNvPicPr>
            <a:picLocks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572000" y="1773238"/>
            <a:ext cx="2047875" cy="179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6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6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76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76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30117"/>
            <a:ext cx="8951495" cy="6889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4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Relationship between YUV and RGB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YUV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与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RGB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的关系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42737" y="2211135"/>
            <a:ext cx="6970462" cy="500063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Converting from RGB to YUV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到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YUV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的转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换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U V 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叫什么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信号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???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为什么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???</a:t>
            </a:r>
            <a:endParaRPr lang="zh-CN" altLang="en-US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77860" name="Object 4"/>
          <p:cNvGraphicFramePr>
            <a:graphicFrameLocks noChangeAspect="1"/>
          </p:cNvGraphicFramePr>
          <p:nvPr/>
        </p:nvGraphicFramePr>
        <p:xfrm>
          <a:off x="1070810" y="3428998"/>
          <a:ext cx="57245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67" name="Equation" r:id="rId3" imgW="46025117" imgH="4267517" progId="Equation.3">
                  <p:embed/>
                </p:oleObj>
              </mc:Choice>
              <mc:Fallback>
                <p:oleObj name="Equation" r:id="rId3" imgW="46025117" imgH="4267517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810" y="3428998"/>
                        <a:ext cx="5724525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1" name="Object 5"/>
          <p:cNvGraphicFramePr>
            <a:graphicFrameLocks noChangeAspect="1"/>
          </p:cNvGraphicFramePr>
          <p:nvPr/>
        </p:nvGraphicFramePr>
        <p:xfrm>
          <a:off x="1134980" y="4082714"/>
          <a:ext cx="16351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68" name="Equation" r:id="rId5" imgW="15545117" imgH="4267517" progId="Equation.3">
                  <p:embed/>
                </p:oleObj>
              </mc:Choice>
              <mc:Fallback>
                <p:oleObj name="Equation" r:id="rId5" imgW="15545117" imgH="4267517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4980" y="4082714"/>
                        <a:ext cx="1635125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2" name="Object 6"/>
          <p:cNvGraphicFramePr>
            <a:graphicFrameLocks noChangeAspect="1"/>
          </p:cNvGraphicFramePr>
          <p:nvPr/>
        </p:nvGraphicFramePr>
        <p:xfrm>
          <a:off x="1122946" y="4644187"/>
          <a:ext cx="17716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69" name="Equation" r:id="rId7" imgW="15240317" imgH="4267517" progId="Equation.3">
                  <p:embed/>
                </p:oleObj>
              </mc:Choice>
              <mc:Fallback>
                <p:oleObj name="Equation" r:id="rId7" imgW="15240317" imgH="4267517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946" y="4644187"/>
                        <a:ext cx="1771650" cy="496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7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7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7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7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7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7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9" grpId="0" uiExpand="1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101013" cy="11890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CN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Converting from YUV to </a:t>
            </a:r>
            <a:r>
              <a:rPr lang="en-US" altLang="zh-CN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RGB</a:t>
            </a:r>
            <a:r>
              <a:rPr lang="zh-CN" altLang="en-US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：</a:t>
            </a:r>
            <a:endParaRPr lang="en-US" altLang="zh-CN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zh-CN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YUV</a:t>
            </a:r>
            <a:r>
              <a:rPr lang="zh-CN" altLang="en-US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到</a:t>
            </a:r>
            <a:r>
              <a:rPr lang="en-US" altLang="zh-CN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RGB</a:t>
            </a:r>
            <a:r>
              <a:rPr lang="zh-CN" altLang="en-US" dirty="0">
                <a:latin typeface="+mn-ea"/>
                <a:cs typeface="Times New Roman" pitchFamily="18" charset="0"/>
              </a:rPr>
              <a:t>的转换</a:t>
            </a:r>
          </a:p>
        </p:txBody>
      </p:sp>
      <p:graphicFrame>
        <p:nvGraphicFramePr>
          <p:cNvPr id="378884" name="Object 4"/>
          <p:cNvGraphicFramePr>
            <a:graphicFrameLocks noChangeAspect="1"/>
          </p:cNvGraphicFramePr>
          <p:nvPr/>
        </p:nvGraphicFramePr>
        <p:xfrm>
          <a:off x="1828800" y="2895600"/>
          <a:ext cx="18288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1" name="Equation" r:id="rId3" imgW="15240317" imgH="4267517" progId="Equation.3">
                  <p:embed/>
                </p:oleObj>
              </mc:Choice>
              <mc:Fallback>
                <p:oleObj name="Equation" r:id="rId3" imgW="15240317" imgH="4267517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895600"/>
                        <a:ext cx="1828800" cy="512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5" name="Object 5"/>
          <p:cNvGraphicFramePr>
            <a:graphicFrameLocks noChangeAspect="1"/>
          </p:cNvGraphicFramePr>
          <p:nvPr/>
        </p:nvGraphicFramePr>
        <p:xfrm>
          <a:off x="1763713" y="3500438"/>
          <a:ext cx="49022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2" name="Equation" r:id="rId5" imgW="37795517" imgH="4267517" progId="Equation.3">
                  <p:embed/>
                </p:oleObj>
              </mc:Choice>
              <mc:Fallback>
                <p:oleObj name="Equation" r:id="rId5" imgW="37795517" imgH="4267517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500438"/>
                        <a:ext cx="4902200" cy="554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6" name="Object 6"/>
          <p:cNvGraphicFramePr>
            <a:graphicFrameLocks noChangeAspect="1"/>
          </p:cNvGraphicFramePr>
          <p:nvPr/>
        </p:nvGraphicFramePr>
        <p:xfrm>
          <a:off x="1752600" y="4191000"/>
          <a:ext cx="19240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3" name="Equation" r:id="rId7" imgW="15545117" imgH="4267517" progId="Equation.3">
                  <p:embed/>
                </p:oleObj>
              </mc:Choice>
              <mc:Fallback>
                <p:oleObj name="Equation" r:id="rId7" imgW="15545117" imgH="4267517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91000"/>
                        <a:ext cx="1924050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87" name="Text Box 7"/>
          <p:cNvSpPr txBox="1">
            <a:spLocks noChangeArrowheads="1"/>
          </p:cNvSpPr>
          <p:nvPr/>
        </p:nvSpPr>
        <p:spPr bwMode="auto">
          <a:xfrm>
            <a:off x="224591" y="4676052"/>
            <a:ext cx="8775031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ea typeface="宋体" pitchFamily="2" charset="-122"/>
              </a:rPr>
              <a:t>Features</a:t>
            </a:r>
            <a:r>
              <a:rPr lang="en-US" altLang="zh-CN" sz="3200" b="0" dirty="0" smtClean="0">
                <a:ea typeface="宋体" pitchFamily="2" charset="-122"/>
              </a:rPr>
              <a:t>: The </a:t>
            </a:r>
            <a:r>
              <a:rPr lang="en-US" altLang="zh-CN" sz="3200" b="0" dirty="0">
                <a:ea typeface="宋体" pitchFamily="2" charset="-122"/>
              </a:rPr>
              <a:t>two color system conversion is very simple, so we can change them rapidly.</a:t>
            </a:r>
          </a:p>
          <a:p>
            <a:pPr algn="l"/>
            <a:r>
              <a:rPr lang="zh-CN" altLang="en-US" sz="3200" b="0" dirty="0">
                <a:latin typeface="+mn-ea"/>
              </a:rPr>
              <a:t>特点</a:t>
            </a:r>
            <a:r>
              <a:rPr lang="zh-CN" altLang="en-US" sz="3200" b="0" dirty="0" smtClean="0">
                <a:latin typeface="+mn-ea"/>
              </a:rPr>
              <a:t>：这</a:t>
            </a:r>
            <a:r>
              <a:rPr lang="zh-CN" altLang="en-US" sz="3200" b="0" dirty="0">
                <a:latin typeface="+mn-ea"/>
              </a:rPr>
              <a:t>两个色系的转换非常</a:t>
            </a:r>
            <a:r>
              <a:rPr lang="zh-CN" altLang="en-US" sz="3200" dirty="0">
                <a:solidFill>
                  <a:srgbClr val="0000FF"/>
                </a:solidFill>
                <a:latin typeface="+mn-ea"/>
              </a:rPr>
              <a:t>简单</a:t>
            </a:r>
            <a:r>
              <a:rPr lang="zh-CN" altLang="en-US" sz="3200" b="0" dirty="0">
                <a:latin typeface="+mn-ea"/>
              </a:rPr>
              <a:t>，所以可满足转换的</a:t>
            </a:r>
            <a:r>
              <a:rPr lang="zh-CN" altLang="en-US" sz="3200" dirty="0">
                <a:solidFill>
                  <a:srgbClr val="0000FF"/>
                </a:solidFill>
                <a:latin typeface="+mn-ea"/>
              </a:rPr>
              <a:t>快速</a:t>
            </a:r>
            <a:r>
              <a:rPr lang="zh-CN" altLang="en-US" sz="3200" b="0" dirty="0">
                <a:latin typeface="+mn-ea"/>
              </a:rPr>
              <a:t>性要求。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0" y="330117"/>
            <a:ext cx="8951495" cy="688975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Relationship between YUV and RGB </a:t>
            </a: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YUV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与</a:t>
            </a: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RGB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的关系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7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3" grpId="0" build="p" autoUpdateAnimBg="0"/>
      <p:bldP spid="37888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4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Outline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r>
              <a:rPr lang="zh-CN" altLang="en-US" b="1" dirty="0" smtClean="0">
                <a:latin typeface="+mn-ea"/>
                <a:ea typeface="+mn-ea"/>
              </a:rPr>
              <a:t>目录 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827821" y="1098849"/>
            <a:ext cx="6535505" cy="55345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9.1 </a:t>
            </a:r>
            <a:r>
              <a:rPr lang="zh-CN" altLang="en-US" dirty="0" smtClean="0">
                <a:latin typeface="+mn-ea"/>
              </a:rPr>
              <a:t>彩色的形成原理与基本概念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+mn-ea"/>
              </a:rPr>
              <a:t>9.2 </a:t>
            </a:r>
            <a:r>
              <a:rPr lang="zh-CN" altLang="en-US" b="1" dirty="0" smtClean="0">
                <a:solidFill>
                  <a:srgbClr val="0000CC"/>
                </a:solidFill>
                <a:latin typeface="+mn-ea"/>
              </a:rPr>
              <a:t>表色系</a:t>
            </a:r>
            <a:endParaRPr lang="en-US" altLang="zh-CN" b="1" dirty="0" smtClean="0">
              <a:solidFill>
                <a:srgbClr val="0000CC"/>
              </a:solidFill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9.2.1 </a:t>
            </a:r>
            <a:r>
              <a:rPr lang="zh-CN" altLang="en-US" dirty="0" smtClean="0">
                <a:latin typeface="+mn-ea"/>
              </a:rPr>
              <a:t>计算颜色模型系统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dirty="0" smtClean="0">
                <a:latin typeface="+mn-ea"/>
              </a:rPr>
              <a:t>9.2.2 </a:t>
            </a:r>
            <a:r>
              <a:rPr lang="zh-CN" altLang="en-US" dirty="0" smtClean="0">
                <a:latin typeface="+mn-ea"/>
              </a:rPr>
              <a:t>视觉颜色模型系统</a:t>
            </a:r>
            <a:endParaRPr lang="en-US" altLang="zh-CN" dirty="0" smtClean="0">
              <a:latin typeface="+mn-ea"/>
            </a:endParaRPr>
          </a:p>
          <a:p>
            <a:pPr lvl="1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9.2.3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工业颜色模型系统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9.3 </a:t>
            </a:r>
            <a:r>
              <a:rPr lang="zh-CN" altLang="en-US" dirty="0" smtClean="0">
                <a:latin typeface="+mn-ea"/>
              </a:rPr>
              <a:t>彩色图像的常规处理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9.4 </a:t>
            </a:r>
            <a:r>
              <a:rPr lang="zh-CN" altLang="en-US" dirty="0" smtClean="0">
                <a:latin typeface="+mn-ea"/>
              </a:rPr>
              <a:t>彩色图像的彩色补偿处理</a:t>
            </a: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9.5 </a:t>
            </a:r>
            <a:r>
              <a:rPr lang="zh-CN" altLang="en-US" dirty="0" smtClean="0">
                <a:latin typeface="+mn-ea"/>
              </a:rPr>
              <a:t>彩色图像的彩色平衡处理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  <a:sym typeface="黑体" pitchFamily="2" charset="-122"/>
              </a:rPr>
              <a:t>9.6 </a:t>
            </a:r>
            <a:r>
              <a:rPr lang="zh-CN" altLang="zh-CN" dirty="0" smtClean="0">
                <a:latin typeface="+mn-ea"/>
                <a:sym typeface="黑体" pitchFamily="2" charset="-122"/>
              </a:rPr>
              <a:t>基于彩色信息的图像识别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514350" indent="-514350">
              <a:buNone/>
            </a:pPr>
            <a:endParaRPr lang="zh-CN" altLang="en-US" sz="2800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0379" y="1748589"/>
            <a:ext cx="253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smtClean="0"/>
              <a:t>9.2.1.1  RGB</a:t>
            </a:r>
          </a:p>
          <a:p>
            <a:pPr algn="l"/>
            <a:r>
              <a:rPr lang="en-US" altLang="zh-CN" b="0" dirty="0" smtClean="0"/>
              <a:t>9.2.1.2  XYZ</a:t>
            </a:r>
          </a:p>
          <a:p>
            <a:pPr algn="l"/>
            <a:r>
              <a:rPr lang="en-US" altLang="zh-CN" b="0" dirty="0" smtClean="0"/>
              <a:t>9.2.1.3  LAB</a:t>
            </a:r>
          </a:p>
          <a:p>
            <a:pPr algn="l"/>
            <a:r>
              <a:rPr lang="en-US" altLang="zh-CN" b="0" dirty="0" smtClean="0"/>
              <a:t>9.2.2.1  HSI</a:t>
            </a:r>
          </a:p>
          <a:p>
            <a:pPr algn="l"/>
            <a:r>
              <a:rPr lang="en-US" altLang="zh-CN" b="0" dirty="0" smtClean="0"/>
              <a:t>9.2.3.1  CMYK</a:t>
            </a:r>
          </a:p>
          <a:p>
            <a:pPr algn="l"/>
            <a:r>
              <a:rPr lang="en-US" altLang="zh-CN" b="0" dirty="0" smtClean="0"/>
              <a:t>9.2.3.2  YUV</a:t>
            </a:r>
          </a:p>
          <a:p>
            <a:pPr algn="l"/>
            <a:r>
              <a:rPr lang="en-US" altLang="zh-CN" b="0" dirty="0" smtClean="0">
                <a:solidFill>
                  <a:srgbClr val="0000FF"/>
                </a:solidFill>
              </a:rPr>
              <a:t>9.2.3.3  </a:t>
            </a:r>
            <a:r>
              <a:rPr lang="en-US" altLang="zh-CN" b="0" dirty="0" err="1" smtClean="0">
                <a:solidFill>
                  <a:srgbClr val="0000FF"/>
                </a:solidFill>
              </a:rPr>
              <a:t>YC</a:t>
            </a:r>
            <a:r>
              <a:rPr lang="en-US" altLang="zh-CN" b="0" baseline="-25000" dirty="0" err="1" smtClean="0">
                <a:solidFill>
                  <a:srgbClr val="0000FF"/>
                </a:solidFill>
              </a:rPr>
              <a:t>b</a:t>
            </a:r>
            <a:r>
              <a:rPr lang="en-US" altLang="zh-CN" b="0" dirty="0" err="1" smtClean="0">
                <a:solidFill>
                  <a:srgbClr val="0000FF"/>
                </a:solidFill>
              </a:rPr>
              <a:t>C</a:t>
            </a:r>
            <a:r>
              <a:rPr lang="en-US" altLang="zh-CN" b="0" baseline="-25000" dirty="0" err="1" smtClean="0">
                <a:solidFill>
                  <a:srgbClr val="0000FF"/>
                </a:solidFill>
              </a:rPr>
              <a:t>r</a:t>
            </a:r>
            <a:endParaRPr lang="en-US" altLang="zh-CN" b="0" baseline="-25000" dirty="0" smtClean="0">
              <a:solidFill>
                <a:srgbClr val="0000FF"/>
              </a:solidFill>
            </a:endParaRPr>
          </a:p>
          <a:p>
            <a:pPr algn="l"/>
            <a:r>
              <a:rPr lang="en-US" altLang="zh-CN" b="0" dirty="0" smtClean="0"/>
              <a:t>9.2.3.4  Halftone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7525" y="346159"/>
            <a:ext cx="6240463" cy="696912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YC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System</a:t>
            </a:r>
            <a:b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</a:b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YC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+mj-ea"/>
                <a:cs typeface="Times New Roman" pitchFamily="18" charset="0"/>
              </a:rPr>
              <a:t>系统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41685" y="1944688"/>
            <a:ext cx="8181474" cy="424756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It is used in color image compression normally.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这是常用于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彩色图像压缩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时的一种表色系。</a:t>
            </a:r>
          </a:p>
          <a:p>
            <a:pPr>
              <a:lnSpc>
                <a:spcPct val="80000"/>
              </a:lnSpc>
              <a:buFontTx/>
              <a:buNone/>
            </a:pPr>
            <a:endParaRPr lang="zh-CN" altLang="en-US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       : 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brightness;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C</a:t>
            </a:r>
            <a:r>
              <a:rPr lang="en-US" altLang="zh-CN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: chrominance </a:t>
            </a:r>
            <a:endParaRPr lang="en-US" altLang="zh-CN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: 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代表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亮度；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 err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 err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: 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代表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色差。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2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2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2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2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2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2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2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2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9" grpId="0" build="p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0496" y="234699"/>
            <a:ext cx="8204535" cy="8493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Relationship between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RGB</a:t>
            </a:r>
            <a:b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sz="40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sz="40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的关系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09074" y="1626019"/>
            <a:ext cx="8229600" cy="11334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Converting from RGB to </a:t>
            </a:r>
            <a:r>
              <a:rPr lang="en-US" altLang="zh-CN" dirty="0" err="1">
                <a:latin typeface="Times New Roman" pitchFamily="18" charset="0"/>
                <a:ea typeface="+mj-ea"/>
                <a:cs typeface="Times New Roman" pitchFamily="18" charset="0"/>
              </a:rPr>
              <a:t>YC</a:t>
            </a:r>
            <a:r>
              <a:rPr lang="en-US" altLang="zh-CN" baseline="-25000" dirty="0" err="1">
                <a:latin typeface="Times New Roman" pitchFamily="18" charset="0"/>
                <a:ea typeface="+mj-ea"/>
                <a:cs typeface="Times New Roman" pitchFamily="18" charset="0"/>
              </a:rPr>
              <a:t>b</a:t>
            </a:r>
            <a:r>
              <a:rPr lang="en-US" altLang="zh-CN" dirty="0" err="1">
                <a:latin typeface="Times New Roman" pitchFamily="18" charset="0"/>
                <a:ea typeface="+mj-ea"/>
                <a:cs typeface="Times New Roman" pitchFamily="18" charset="0"/>
              </a:rPr>
              <a:t>C</a:t>
            </a:r>
            <a:r>
              <a:rPr lang="en-US" altLang="zh-CN" baseline="-25000" dirty="0" err="1">
                <a:latin typeface="Times New Roman" pitchFamily="18" charset="0"/>
                <a:ea typeface="+mj-ea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RGB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到</a:t>
            </a:r>
            <a:r>
              <a:rPr lang="en-US" altLang="zh-CN" dirty="0" err="1">
                <a:latin typeface="Times New Roman" pitchFamily="18" charset="0"/>
                <a:ea typeface="+mj-ea"/>
                <a:cs typeface="Times New Roman" pitchFamily="18" charset="0"/>
              </a:rPr>
              <a:t>YC</a:t>
            </a:r>
            <a:r>
              <a:rPr lang="en-US" altLang="zh-CN" baseline="-25000" dirty="0" err="1">
                <a:latin typeface="Times New Roman" pitchFamily="18" charset="0"/>
                <a:ea typeface="+mj-ea"/>
                <a:cs typeface="Times New Roman" pitchFamily="18" charset="0"/>
              </a:rPr>
              <a:t>b</a:t>
            </a:r>
            <a:r>
              <a:rPr lang="en-US" altLang="zh-CN" dirty="0" err="1">
                <a:latin typeface="Times New Roman" pitchFamily="18" charset="0"/>
                <a:ea typeface="+mj-ea"/>
                <a:cs typeface="Times New Roman" pitchFamily="18" charset="0"/>
              </a:rPr>
              <a:t>C</a:t>
            </a:r>
            <a:r>
              <a:rPr lang="en-US" altLang="zh-CN" baseline="-25000" dirty="0" err="1">
                <a:latin typeface="Times New Roman" pitchFamily="18" charset="0"/>
                <a:ea typeface="+mj-ea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的转换</a:t>
            </a:r>
          </a:p>
        </p:txBody>
      </p:sp>
      <p:graphicFrame>
        <p:nvGraphicFramePr>
          <p:cNvPr id="385028" name="Object 4"/>
          <p:cNvGraphicFramePr>
            <a:graphicFrameLocks noChangeAspect="1"/>
          </p:cNvGraphicFramePr>
          <p:nvPr/>
        </p:nvGraphicFramePr>
        <p:xfrm>
          <a:off x="1219200" y="2819400"/>
          <a:ext cx="5486400" cy="50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35" name="Equation" r:id="rId3" imgW="46025117" imgH="4267517" progId="Equation.3">
                  <p:embed/>
                </p:oleObj>
              </mc:Choice>
              <mc:Fallback>
                <p:oleObj name="Equation" r:id="rId3" imgW="46025117" imgH="4267517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9400"/>
                        <a:ext cx="5486400" cy="50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29" name="Object 5"/>
          <p:cNvGraphicFramePr>
            <a:graphicFrameLocks noChangeAspect="1"/>
          </p:cNvGraphicFramePr>
          <p:nvPr/>
        </p:nvGraphicFramePr>
        <p:xfrm>
          <a:off x="1162049" y="3562351"/>
          <a:ext cx="5029201" cy="1049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36" name="Equation" r:id="rId5" imgW="1549080" imgH="419040" progId="Equation.3">
                  <p:embed/>
                </p:oleObj>
              </mc:Choice>
              <mc:Fallback>
                <p:oleObj name="Equation" r:id="rId5" imgW="1549080" imgH="419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49" y="3562351"/>
                        <a:ext cx="5029201" cy="10495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123950" y="4781550"/>
          <a:ext cx="5181600" cy="106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37" name="Equation" r:id="rId7" imgW="1536480" imgH="419040" progId="Equation.3">
                  <p:embed/>
                </p:oleObj>
              </mc:Choice>
              <mc:Fallback>
                <p:oleObj name="Equation" r:id="rId7" imgW="1536480" imgH="419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4781550"/>
                        <a:ext cx="5181600" cy="106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31" name="Text Box 7"/>
          <p:cNvSpPr txBox="1">
            <a:spLocks noChangeArrowheads="1"/>
          </p:cNvSpPr>
          <p:nvPr/>
        </p:nvSpPr>
        <p:spPr bwMode="auto">
          <a:xfrm>
            <a:off x="951498" y="6025575"/>
            <a:ext cx="49730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0" dirty="0">
                <a:solidFill>
                  <a:srgbClr val="0000FF"/>
                </a:solidFill>
                <a:ea typeface="宋体" pitchFamily="2" charset="-122"/>
              </a:rPr>
              <a:t>Compare it with the YUV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0496" y="234699"/>
            <a:ext cx="8204535" cy="8493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Relationship between </a:t>
            </a:r>
            <a:r>
              <a:rPr lang="en-US" altLang="zh-CN" sz="4000" dirty="0" err="1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YCbCr</a:t>
            </a:r>
            <a:r>
              <a:rPr lang="en-US" altLang="zh-CN" sz="40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and RGB</a:t>
            </a:r>
            <a:b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40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YCbCr</a:t>
            </a:r>
            <a:r>
              <a:rPr lang="zh-CN" altLang="en-US" sz="4000" b="1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sz="40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的关系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09074" y="1626019"/>
            <a:ext cx="8229600" cy="2774531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Converting from RGB to </a:t>
            </a:r>
            <a:r>
              <a:rPr lang="en-US" altLang="zh-CN" dirty="0" err="1">
                <a:latin typeface="Times New Roman" pitchFamily="18" charset="0"/>
                <a:ea typeface="+mj-ea"/>
                <a:cs typeface="Times New Roman" pitchFamily="18" charset="0"/>
              </a:rPr>
              <a:t>YC</a:t>
            </a:r>
            <a:r>
              <a:rPr lang="en-US" altLang="zh-CN" baseline="-25000" dirty="0" err="1">
                <a:latin typeface="Times New Roman" pitchFamily="18" charset="0"/>
                <a:ea typeface="+mj-ea"/>
                <a:cs typeface="Times New Roman" pitchFamily="18" charset="0"/>
              </a:rPr>
              <a:t>b</a:t>
            </a:r>
            <a:r>
              <a:rPr lang="en-US" altLang="zh-CN" dirty="0" err="1">
                <a:latin typeface="Times New Roman" pitchFamily="18" charset="0"/>
                <a:ea typeface="+mj-ea"/>
                <a:cs typeface="Times New Roman" pitchFamily="18" charset="0"/>
              </a:rPr>
              <a:t>C</a:t>
            </a:r>
            <a:r>
              <a:rPr lang="en-US" altLang="zh-CN" baseline="-25000" dirty="0" err="1">
                <a:latin typeface="Times New Roman" pitchFamily="18" charset="0"/>
                <a:ea typeface="+mj-ea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RGB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到</a:t>
            </a:r>
            <a:r>
              <a:rPr lang="en-US" altLang="zh-CN" dirty="0" err="1">
                <a:latin typeface="Times New Roman" pitchFamily="18" charset="0"/>
                <a:ea typeface="+mj-ea"/>
                <a:cs typeface="Times New Roman" pitchFamily="18" charset="0"/>
              </a:rPr>
              <a:t>YC</a:t>
            </a:r>
            <a:r>
              <a:rPr lang="en-US" altLang="zh-CN" baseline="-25000" dirty="0" err="1">
                <a:latin typeface="Times New Roman" pitchFamily="18" charset="0"/>
                <a:ea typeface="+mj-ea"/>
                <a:cs typeface="Times New Roman" pitchFamily="18" charset="0"/>
              </a:rPr>
              <a:t>b</a:t>
            </a:r>
            <a:r>
              <a:rPr lang="en-US" altLang="zh-CN" dirty="0" err="1">
                <a:latin typeface="Times New Roman" pitchFamily="18" charset="0"/>
                <a:ea typeface="+mj-ea"/>
                <a:cs typeface="Times New Roman" pitchFamily="18" charset="0"/>
              </a:rPr>
              <a:t>C</a:t>
            </a:r>
            <a:r>
              <a:rPr lang="en-US" altLang="zh-CN" baseline="-25000" dirty="0" err="1">
                <a:latin typeface="Times New Roman" pitchFamily="18" charset="0"/>
                <a:ea typeface="+mj-ea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的</a:t>
            </a:r>
            <a:r>
              <a:rPr lang="zh-CN" altLang="en-US" dirty="0" smtClean="0">
                <a:latin typeface="Times New Roman" pitchFamily="18" charset="0"/>
                <a:ea typeface="+mj-ea"/>
                <a:cs typeface="Times New Roman" pitchFamily="18" charset="0"/>
              </a:rPr>
              <a:t>转换</a:t>
            </a:r>
            <a:endParaRPr lang="en-US" altLang="zh-CN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i="1" dirty="0" smtClean="0">
                <a:latin typeface="Times New Roman" pitchFamily="18" charset="0"/>
              </a:rPr>
              <a:t>      Y</a:t>
            </a:r>
            <a:r>
              <a:rPr lang="zh-CN" altLang="en-US" dirty="0" smtClean="0">
                <a:latin typeface="Times New Roman" pitchFamily="18" charset="0"/>
              </a:rPr>
              <a:t>分量的取值范围是</a:t>
            </a:r>
            <a:r>
              <a:rPr lang="en-US" dirty="0" smtClean="0">
                <a:latin typeface="Times New Roman" pitchFamily="18" charset="0"/>
              </a:rPr>
              <a:t>[0,255]</a:t>
            </a:r>
            <a:r>
              <a:rPr lang="zh-CN" altLang="en-US" dirty="0" smtClean="0">
                <a:latin typeface="Times New Roman" pitchFamily="18" charset="0"/>
              </a:rPr>
              <a:t>，</a:t>
            </a:r>
            <a:endParaRPr lang="en-US" altLang="zh-CN" dirty="0" smtClean="0">
              <a:latin typeface="Times New Roman" pitchFamily="18" charset="0"/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i="1" dirty="0" smtClean="0">
                <a:latin typeface="Times New Roman" pitchFamily="18" charset="0"/>
              </a:rPr>
              <a:t>      </a:t>
            </a:r>
            <a:r>
              <a:rPr lang="en-US" i="1" dirty="0" err="1" smtClean="0">
                <a:latin typeface="Times New Roman" pitchFamily="18" charset="0"/>
              </a:rPr>
              <a:t>Cb</a:t>
            </a:r>
            <a:r>
              <a:rPr lang="zh-CN" altLang="en-US" dirty="0" smtClean="0">
                <a:latin typeface="Times New Roman" pitchFamily="18" charset="0"/>
              </a:rPr>
              <a:t>、</a:t>
            </a:r>
            <a:r>
              <a:rPr lang="en-US" i="1" dirty="0" smtClean="0">
                <a:latin typeface="Times New Roman" pitchFamily="18" charset="0"/>
              </a:rPr>
              <a:t>Cr</a:t>
            </a:r>
            <a:r>
              <a:rPr lang="zh-CN" altLang="en-US" dirty="0" smtClean="0">
                <a:latin typeface="Times New Roman" pitchFamily="18" charset="0"/>
              </a:rPr>
              <a:t>的取值范围为</a:t>
            </a:r>
            <a:r>
              <a:rPr lang="en-US" dirty="0" smtClean="0">
                <a:latin typeface="Times New Roman" pitchFamily="18" charset="0"/>
              </a:rPr>
              <a:t>[-128</a:t>
            </a:r>
            <a:r>
              <a:rPr lang="zh-CN" altLang="en-US" dirty="0" smtClean="0">
                <a:latin typeface="Times New Roman" pitchFamily="18" charset="0"/>
              </a:rPr>
              <a:t>，</a:t>
            </a:r>
            <a:r>
              <a:rPr lang="en-US" dirty="0" smtClean="0">
                <a:latin typeface="Times New Roman" pitchFamily="18" charset="0"/>
              </a:rPr>
              <a:t>128]</a:t>
            </a:r>
            <a:endParaRPr lang="zh-CN" altLang="en-US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0928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09285" name="Object 5"/>
          <p:cNvGraphicFramePr>
            <a:graphicFrameLocks noChangeAspect="1"/>
          </p:cNvGraphicFramePr>
          <p:nvPr/>
        </p:nvGraphicFramePr>
        <p:xfrm>
          <a:off x="952500" y="3886200"/>
          <a:ext cx="7792018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54" name="Equation" r:id="rId4" imgW="2743200" imgH="711000" progId="Equation.3">
                  <p:embed/>
                </p:oleObj>
              </mc:Choice>
              <mc:Fallback>
                <p:oleObj name="Equation" r:id="rId4" imgW="2743200" imgH="711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886200"/>
                        <a:ext cx="7792018" cy="200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73075" y="1762209"/>
            <a:ext cx="7378700" cy="1004887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Converting from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YC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to RGB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YC</a:t>
            </a:r>
            <a:r>
              <a:rPr lang="en-US" altLang="zh-CN" baseline="-25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baseline="-25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的转换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0496" y="234699"/>
            <a:ext cx="8204535" cy="8493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Relationship between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and RGB</a:t>
            </a:r>
            <a:b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4000" baseline="-25000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sz="40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sz="40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的关系</a:t>
            </a:r>
          </a:p>
        </p:txBody>
      </p:sp>
      <p:graphicFrame>
        <p:nvGraphicFramePr>
          <p:cNvPr id="608264" name="Object 8"/>
          <p:cNvGraphicFramePr>
            <a:graphicFrameLocks noChangeAspect="1"/>
          </p:cNvGraphicFramePr>
          <p:nvPr/>
        </p:nvGraphicFramePr>
        <p:xfrm>
          <a:off x="1754187" y="3124200"/>
          <a:ext cx="545079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333" name="Equation" r:id="rId3" imgW="2120760" imgH="711000" progId="Equation.3">
                  <p:embed/>
                </p:oleObj>
              </mc:Choice>
              <mc:Fallback>
                <p:oleObj name="Equation" r:id="rId3" imgW="2120760" imgH="7110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3124200"/>
                        <a:ext cx="5450795" cy="180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73075" y="1762209"/>
            <a:ext cx="7378700" cy="1004887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Converting from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CbCr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to RGB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YC</a:t>
            </a:r>
            <a:r>
              <a:rPr lang="en-US" altLang="zh-CN" baseline="-25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baseline="-25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的转换</a:t>
            </a:r>
          </a:p>
        </p:txBody>
      </p:sp>
      <p:grpSp>
        <p:nvGrpSpPr>
          <p:cNvPr id="386052" name="Group 4"/>
          <p:cNvGrpSpPr>
            <a:grpSpLocks/>
          </p:cNvGrpSpPr>
          <p:nvPr/>
        </p:nvGrpSpPr>
        <p:grpSpPr bwMode="auto">
          <a:xfrm>
            <a:off x="742950" y="2895600"/>
            <a:ext cx="7564516" cy="654855"/>
            <a:chOff x="1528" y="1899"/>
            <a:chExt cx="2026" cy="337"/>
          </a:xfrm>
        </p:grpSpPr>
        <p:graphicFrame>
          <p:nvGraphicFramePr>
            <p:cNvPr id="386053" name="Object 5"/>
            <p:cNvGraphicFramePr>
              <a:graphicFrameLocks noChangeAspect="1"/>
            </p:cNvGraphicFramePr>
            <p:nvPr/>
          </p:nvGraphicFramePr>
          <p:xfrm>
            <a:off x="1528" y="1899"/>
            <a:ext cx="1102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467" name="Equation" r:id="rId3" imgW="1041120" imgH="215640" progId="Equation.3">
                    <p:embed/>
                  </p:oleObj>
                </mc:Choice>
                <mc:Fallback>
                  <p:oleObj name="Equation" r:id="rId3" imgW="1041120" imgH="2156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8" y="1899"/>
                          <a:ext cx="1102" cy="3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6054" name="Object 6"/>
            <p:cNvGraphicFramePr>
              <a:graphicFrameLocks noChangeAspect="1"/>
            </p:cNvGraphicFramePr>
            <p:nvPr/>
          </p:nvGraphicFramePr>
          <p:xfrm>
            <a:off x="2754" y="1903"/>
            <a:ext cx="800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468" name="Equation" r:id="rId5" imgW="1041120" imgH="228600" progId="Equation.3">
                    <p:embed/>
                  </p:oleObj>
                </mc:Choice>
                <mc:Fallback>
                  <p:oleObj name="Equation" r:id="rId5" imgW="1041120" imgH="22860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4" y="1903"/>
                          <a:ext cx="800" cy="3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6055" name="Object 7"/>
          <p:cNvGraphicFramePr>
            <a:graphicFrameLocks noChangeAspect="1"/>
          </p:cNvGraphicFramePr>
          <p:nvPr/>
        </p:nvGraphicFramePr>
        <p:xfrm>
          <a:off x="1295400" y="3581400"/>
          <a:ext cx="25146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469" name="Equation" r:id="rId7" imgW="21031517" imgH="5181917" progId="Equation.3">
                  <p:embed/>
                </p:oleObj>
              </mc:Choice>
              <mc:Fallback>
                <p:oleObj name="Equation" r:id="rId7" imgW="21031517" imgH="5181917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581400"/>
                        <a:ext cx="251460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6056" name="Object 8"/>
          <p:cNvGraphicFramePr>
            <a:graphicFrameLocks noChangeAspect="1"/>
          </p:cNvGraphicFramePr>
          <p:nvPr/>
        </p:nvGraphicFramePr>
        <p:xfrm>
          <a:off x="1258888" y="4292600"/>
          <a:ext cx="24257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470" name="Equation" r:id="rId9" imgW="21336317" imgH="5486717" progId="Equation.3">
                  <p:embed/>
                </p:oleObj>
              </mc:Choice>
              <mc:Fallback>
                <p:oleObj name="Equation" r:id="rId9" imgW="21336317" imgH="5486717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292600"/>
                        <a:ext cx="2425700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6057" name="Object 9"/>
          <p:cNvGraphicFramePr>
            <a:graphicFrameLocks noChangeAspect="1"/>
          </p:cNvGraphicFramePr>
          <p:nvPr/>
        </p:nvGraphicFramePr>
        <p:xfrm>
          <a:off x="611188" y="5013325"/>
          <a:ext cx="7993062" cy="617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471" name="Equation" r:id="rId11" imgW="71628317" imgH="5486717" progId="Equation.3">
                  <p:embed/>
                </p:oleObj>
              </mc:Choice>
              <mc:Fallback>
                <p:oleObj name="Equation" r:id="rId11" imgW="71628317" imgH="5486717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013325"/>
                        <a:ext cx="7993062" cy="6174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0496" y="234699"/>
            <a:ext cx="8204535" cy="8493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Relationship between </a:t>
            </a:r>
            <a:r>
              <a:rPr lang="en-US" altLang="zh-CN" sz="40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YCbCr</a:t>
            </a:r>
            <a:r>
              <a:rPr lang="en-US" altLang="zh-CN" sz="4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and RGB</a:t>
            </a:r>
            <a:b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40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YCbCr</a:t>
            </a:r>
            <a:r>
              <a:rPr lang="zh-CN" altLang="en-US" sz="4000" b="1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sz="4000" b="1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的关系</a:t>
            </a:r>
          </a:p>
        </p:txBody>
      </p:sp>
      <p:graphicFrame>
        <p:nvGraphicFramePr>
          <p:cNvPr id="386058" name="Object 10"/>
          <p:cNvGraphicFramePr>
            <a:graphicFrameLocks noChangeAspect="1"/>
          </p:cNvGraphicFramePr>
          <p:nvPr/>
        </p:nvGraphicFramePr>
        <p:xfrm>
          <a:off x="625640" y="5775159"/>
          <a:ext cx="5983705" cy="577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472" name="公式" r:id="rId13" imgW="2108160" imgH="203040" progId="Equation.3">
                  <p:embed/>
                </p:oleObj>
              </mc:Choice>
              <mc:Fallback>
                <p:oleObj name="公式" r:id="rId13" imgW="2108160" imgH="20304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40" y="5775159"/>
                        <a:ext cx="5983705" cy="5775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等比例变化与</a:t>
            </a:r>
            <a:r>
              <a:rPr lang="en-US" altLang="zh-CN" i="1" dirty="0" smtClean="0">
                <a:latin typeface="Times New Roman" pitchFamily="18" charset="0"/>
                <a:ea typeface="+mn-ea"/>
                <a:cs typeface="Times New Roman" pitchFamily="18" charset="0"/>
              </a:rPr>
              <a:t>H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的关系</a:t>
            </a:r>
            <a:endParaRPr lang="zh-CN" altLang="en-US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1366838"/>
            <a:ext cx="9144000" cy="45259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PMingLiU" pitchFamily="18" charset="-120"/>
                <a:cs typeface="Times New Roman" pitchFamily="18" charset="0"/>
              </a:rPr>
              <a:t>Converting colors from RGB to H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PMingLiU" pitchFamily="18" charset="-120"/>
                <a:cs typeface="Times New Roman" pitchFamily="18" charset="0"/>
              </a:rPr>
              <a:t>SI: 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itchFamily="18" charset="0"/>
              </a:rPr>
              <a:t>从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itchFamily="18" charset="0"/>
              </a:rPr>
              <a:t>RGB</a:t>
            </a: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itchFamily="18" charset="0"/>
              </a:rPr>
              <a:t>到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itchFamily="18" charset="0"/>
              </a:rPr>
              <a:t>HSI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cs typeface="Times New Roman" pitchFamily="18" charset="0"/>
            </a:endParaRP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757738" y="2112963"/>
          <a:ext cx="40735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22" name="方程式" r:id="rId4" imgW="59131517" imgH="13411517" progId="Equation.3">
                  <p:embed/>
                </p:oleObj>
              </mc:Choice>
              <mc:Fallback>
                <p:oleObj name="方程式" r:id="rId4" imgW="59131517" imgH="13411517" progId="Equation.3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2112963"/>
                        <a:ext cx="407352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017588" y="4240213"/>
          <a:ext cx="22113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23" name="方程式" r:id="rId6" imgW="25908317" imgH="9449117" progId="Equation.3">
                  <p:embed/>
                </p:oleObj>
              </mc:Choice>
              <mc:Fallback>
                <p:oleObj name="方程式" r:id="rId6" imgW="25908317" imgH="9449117" progId="Equation.3">
                  <p:embed/>
                  <p:pic>
                    <p:nvPicPr>
                      <p:cNvPr id="0" name="Picture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4240213"/>
                        <a:ext cx="221138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944563" y="2103438"/>
          <a:ext cx="330041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24" name="方程式" r:id="rId8" imgW="35966717" imgH="10973117" progId="Equation.3">
                  <p:embed/>
                </p:oleObj>
              </mc:Choice>
              <mc:Fallback>
                <p:oleObj name="方程式" r:id="rId8" imgW="35966717" imgH="10973117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2103438"/>
                        <a:ext cx="3300412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966788" y="3201988"/>
          <a:ext cx="417671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25" name="方程式" r:id="rId10" imgW="49377917" imgH="10058717" progId="Equation.3">
                  <p:embed/>
                </p:oleObj>
              </mc:Choice>
              <mc:Fallback>
                <p:oleObj name="方程式" r:id="rId10" imgW="49377917" imgH="10058717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3201988"/>
                        <a:ext cx="4176712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218397" y="3225698"/>
            <a:ext cx="4125628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b="0" dirty="0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Increasing </a:t>
            </a:r>
            <a:r>
              <a:rPr lang="en-US" altLang="zh-CN" sz="2000" b="0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the </a:t>
            </a:r>
            <a:r>
              <a:rPr lang="en-US" altLang="zh-CN" sz="2000" b="0" i="1" dirty="0" err="1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2000" b="0" i="1" baseline="-25000" dirty="0" err="1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sz="2000" b="0" i="1" dirty="0" err="1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2000" b="0" i="1" baseline="-25000" dirty="0" err="1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sz="2000" b="0" dirty="0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000" b="0" dirty="0" smtClean="0">
                <a:solidFill>
                  <a:srgbClr val="0000FF"/>
                </a:solidFill>
                <a:cs typeface="Times New Roman" pitchFamily="18" charset="0"/>
              </a:rPr>
              <a:t>in the same magnification , </a:t>
            </a:r>
            <a:r>
              <a:rPr lang="en-US" altLang="zh-CN" sz="2000" b="0" dirty="0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000" b="0" dirty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what will </a:t>
            </a:r>
            <a:r>
              <a:rPr lang="en-US" altLang="zh-CN" sz="2000" b="0" dirty="0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happen???</a:t>
            </a:r>
          </a:p>
          <a:p>
            <a:pPr algn="l">
              <a:spcBef>
                <a:spcPct val="50000"/>
              </a:spcBef>
            </a:pPr>
            <a:r>
              <a:rPr lang="en-US" altLang="zh-CN" sz="2000" b="0" i="1" dirty="0" err="1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2000" b="0" i="1" baseline="-25000" dirty="0" err="1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sz="2000" b="0" i="1" dirty="0" err="1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2000" b="0" i="1" baseline="-25000" dirty="0" err="1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sz="2000" b="0" dirty="0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000" dirty="0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增加相同的倍数，</a:t>
            </a:r>
            <a:endParaRPr lang="en-US" altLang="zh-CN" sz="2000" dirty="0" smtClean="0">
              <a:solidFill>
                <a:srgbClr val="0000FF"/>
              </a:solidFill>
              <a:ea typeface="宋体" pitchFamily="2" charset="-122"/>
              <a:cs typeface="Times New Roman" pitchFamily="18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2000" b="0" i="1" dirty="0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H</a:t>
            </a:r>
            <a:r>
              <a:rPr lang="zh-CN" altLang="en-US" sz="2000" dirty="0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结果</a:t>
            </a:r>
            <a:r>
              <a:rPr lang="en-US" altLang="zh-CN" sz="2000" dirty="0" smtClean="0">
                <a:solidFill>
                  <a:srgbClr val="0000FF"/>
                </a:solidFill>
                <a:ea typeface="宋体" pitchFamily="2" charset="-122"/>
                <a:cs typeface="Times New Roman" pitchFamily="18" charset="0"/>
              </a:rPr>
              <a:t>??? </a:t>
            </a:r>
            <a:r>
              <a:rPr lang="en-US" altLang="zh-CN" sz="2000" b="0" i="1" dirty="0" smtClean="0">
                <a:solidFill>
                  <a:srgbClr val="0000FF"/>
                </a:solidFill>
                <a:cs typeface="Times New Roman" pitchFamily="18" charset="0"/>
              </a:rPr>
              <a:t>I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itchFamily="18" charset="0"/>
              </a:rPr>
              <a:t>结果</a:t>
            </a:r>
            <a:r>
              <a:rPr lang="en-US" altLang="zh-CN" sz="2000" dirty="0" smtClean="0">
                <a:solidFill>
                  <a:srgbClr val="0000FF"/>
                </a:solidFill>
                <a:cs typeface="Times New Roman" pitchFamily="18" charset="0"/>
              </a:rPr>
              <a:t>??? </a:t>
            </a:r>
            <a:r>
              <a:rPr lang="en-US" altLang="zh-CN" sz="2000" b="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altLang="zh-CN" sz="2000" b="0" i="1" u="sng" dirty="0" smtClean="0">
                <a:solidFill>
                  <a:srgbClr val="0000FF"/>
                </a:solidFill>
                <a:cs typeface="Times New Roman" pitchFamily="18" charset="0"/>
              </a:rPr>
              <a:t>S</a:t>
            </a:r>
            <a:r>
              <a:rPr lang="zh-CN" altLang="en-US" sz="2000" u="sng" dirty="0" smtClean="0">
                <a:solidFill>
                  <a:srgbClr val="0000FF"/>
                </a:solidFill>
                <a:cs typeface="Times New Roman" pitchFamily="18" charset="0"/>
              </a:rPr>
              <a:t>结果</a:t>
            </a:r>
            <a:r>
              <a:rPr lang="en-US" altLang="zh-CN" sz="2000" u="sng" dirty="0">
                <a:solidFill>
                  <a:srgbClr val="0000FF"/>
                </a:solidFill>
                <a:cs typeface="Times New Roman" pitchFamily="18" charset="0"/>
              </a:rPr>
              <a:t>???</a:t>
            </a:r>
          </a:p>
          <a:p>
            <a:pPr algn="l">
              <a:spcBef>
                <a:spcPct val="50000"/>
              </a:spcBef>
            </a:pPr>
            <a:endParaRPr lang="en-US" altLang="zh-CN" sz="2000" dirty="0">
              <a:solidFill>
                <a:srgbClr val="0000FF"/>
              </a:solidFill>
              <a:cs typeface="Times New Roman" pitchFamily="18" charset="0"/>
            </a:endParaRPr>
          </a:p>
        </p:txBody>
      </p:sp>
      <p:graphicFrame>
        <p:nvGraphicFramePr>
          <p:cNvPr id="5263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980303"/>
              </p:ext>
            </p:extLst>
          </p:nvPr>
        </p:nvGraphicFramePr>
        <p:xfrm>
          <a:off x="960439" y="5235576"/>
          <a:ext cx="1790499" cy="44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26" name="Equation" r:id="rId12" imgW="21031517" imgH="5181917" progId="Equation.3">
                  <p:embed/>
                </p:oleObj>
              </mc:Choice>
              <mc:Fallback>
                <p:oleObj name="Equation" r:id="rId12" imgW="21031517" imgH="5181917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9" y="5235576"/>
                        <a:ext cx="1790499" cy="4419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3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156078"/>
              </p:ext>
            </p:extLst>
          </p:nvPr>
        </p:nvGraphicFramePr>
        <p:xfrm>
          <a:off x="3653625" y="5247099"/>
          <a:ext cx="1673609" cy="430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27" name="Equation" r:id="rId14" imgW="21336317" imgH="5486717" progId="Equation.3">
                  <p:embed/>
                </p:oleObj>
              </mc:Choice>
              <mc:Fallback>
                <p:oleObj name="Equation" r:id="rId14" imgW="21336317" imgH="5486717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625" y="5247099"/>
                        <a:ext cx="1673609" cy="430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3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30120"/>
              </p:ext>
            </p:extLst>
          </p:nvPr>
        </p:nvGraphicFramePr>
        <p:xfrm>
          <a:off x="960439" y="5927726"/>
          <a:ext cx="5854248" cy="452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28" name="Equation" r:id="rId16" imgW="71628317" imgH="5486717" progId="Equation.3">
                  <p:embed/>
                </p:oleObj>
              </mc:Choice>
              <mc:Fallback>
                <p:oleObj name="Equation" r:id="rId16" imgW="71628317" imgH="5486717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9" y="5927726"/>
                        <a:ext cx="5854248" cy="452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045200" y="4905459"/>
            <a:ext cx="3039327" cy="1004887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Converting from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YC</a:t>
            </a:r>
            <a:r>
              <a:rPr lang="en-US" altLang="zh-CN" sz="2000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RGB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YC</a:t>
            </a:r>
            <a:r>
              <a:rPr lang="en-US" altLang="zh-CN" sz="2000" baseline="-25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baseline="-250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6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514" y="1787753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增加相同的倍数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结果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???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952296"/>
              </p:ext>
            </p:extLst>
          </p:nvPr>
        </p:nvGraphicFramePr>
        <p:xfrm>
          <a:off x="1399142" y="97974"/>
          <a:ext cx="7006728" cy="6498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67" name="Image" r:id="rId3" imgW="22590360" imgH="30247560" progId="Photoshop.Image.12">
                  <p:embed/>
                </p:oleObj>
              </mc:Choice>
              <mc:Fallback>
                <p:oleObj name="Image" r:id="rId3" imgW="22590360" imgH="30247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9142" y="97974"/>
                        <a:ext cx="7006728" cy="6498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87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37745"/>
              </p:ext>
            </p:extLst>
          </p:nvPr>
        </p:nvGraphicFramePr>
        <p:xfrm>
          <a:off x="837282" y="282617"/>
          <a:ext cx="7568588" cy="646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91" name="Image" r:id="rId3" imgW="23276160" imgH="26056800" progId="Photoshop.Image.12">
                  <p:embed/>
                </p:oleObj>
              </mc:Choice>
              <mc:Fallback>
                <p:oleObj name="Image" r:id="rId3" imgW="23276160" imgH="260568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7282" y="282617"/>
                        <a:ext cx="7568588" cy="646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475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97394"/>
              </p:ext>
            </p:extLst>
          </p:nvPr>
        </p:nvGraphicFramePr>
        <p:xfrm>
          <a:off x="965183" y="152401"/>
          <a:ext cx="7153724" cy="649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415" name="Image" r:id="rId3" imgW="22056840" imgH="20037960" progId="Photoshop.Image.12">
                  <p:embed/>
                </p:oleObj>
              </mc:Choice>
              <mc:Fallback>
                <p:oleObj name="Image" r:id="rId3" imgW="22056840" imgH="20037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183" y="152401"/>
                        <a:ext cx="7153724" cy="6498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066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5521</TotalTime>
  <Words>5067</Words>
  <Application>Microsoft Office PowerPoint</Application>
  <PresentationFormat>全屏显示(4:3)</PresentationFormat>
  <Paragraphs>751</Paragraphs>
  <Slides>113</Slides>
  <Notes>50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113</vt:i4>
      </vt:variant>
    </vt:vector>
  </HeadingPairs>
  <TitlesOfParts>
    <vt:vector size="131" baseType="lpstr">
      <vt:lpstr>ＭＳ Ｐゴシック</vt:lpstr>
      <vt:lpstr>PMingLiU</vt:lpstr>
      <vt:lpstr>PMingLiU</vt:lpstr>
      <vt:lpstr>黑体</vt:lpstr>
      <vt:lpstr>华文细黑</vt:lpstr>
      <vt:lpstr>隶书</vt:lpstr>
      <vt:lpstr>宋体</vt:lpstr>
      <vt:lpstr>Arial</vt:lpstr>
      <vt:lpstr>Calibri</vt:lpstr>
      <vt:lpstr>Symbol</vt:lpstr>
      <vt:lpstr>Tahoma</vt:lpstr>
      <vt:lpstr>Times New Roman</vt:lpstr>
      <vt:lpstr>Wingdings</vt:lpstr>
      <vt:lpstr>Office 主题</vt:lpstr>
      <vt:lpstr>Equation</vt:lpstr>
      <vt:lpstr>公式</vt:lpstr>
      <vt:lpstr>Image</vt:lpstr>
      <vt:lpstr>方程式</vt:lpstr>
      <vt:lpstr>PowerPoint 演示文稿</vt:lpstr>
      <vt:lpstr>Outline 目录 </vt:lpstr>
      <vt:lpstr>PowerPoint 演示文稿</vt:lpstr>
      <vt:lpstr>PowerPoint 演示文稿</vt:lpstr>
      <vt:lpstr>色 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 目录 </vt:lpstr>
      <vt:lpstr>CIE（国际照明委员会）</vt:lpstr>
      <vt:lpstr>PowerPoint 演示文稿</vt:lpstr>
      <vt:lpstr>PowerPoint 演示文稿</vt:lpstr>
      <vt:lpstr>Outline 目录 </vt:lpstr>
      <vt:lpstr>PowerPoint 演示文稿</vt:lpstr>
      <vt:lpstr>PowerPoint 演示文稿</vt:lpstr>
      <vt:lpstr>RGB色系基本概念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RGB色系应用场合</vt:lpstr>
      <vt:lpstr>Outline 目录 </vt:lpstr>
      <vt:lpstr>Example Spectra for Common Colors 视觉颜色的光谱</vt:lpstr>
      <vt:lpstr>Color Perception and Matching 颜色的感知与匹配</vt:lpstr>
      <vt:lpstr>三刺激值曲线</vt:lpstr>
      <vt:lpstr>Scaling Color-matching Functions 色彩匹配函数</vt:lpstr>
      <vt:lpstr>CIE Standard CIE标准</vt:lpstr>
      <vt:lpstr>CIE Standard CIE标准</vt:lpstr>
      <vt:lpstr>CIE Standard CIE标准</vt:lpstr>
      <vt:lpstr>色彩的CIE XYZ描述 </vt:lpstr>
      <vt:lpstr>PowerPoint 演示文稿</vt:lpstr>
      <vt:lpstr>PowerPoint 演示文稿</vt:lpstr>
      <vt:lpstr>PowerPoint 演示文稿</vt:lpstr>
      <vt:lpstr>Outline 目录 </vt:lpstr>
      <vt:lpstr>CIE Lab描述 </vt:lpstr>
      <vt:lpstr>CIE Lab描述 </vt:lpstr>
      <vt:lpstr>Outline 目录 </vt:lpstr>
      <vt:lpstr>HSI色系问题的提出</vt:lpstr>
      <vt:lpstr>HSI色系基本设计思路</vt:lpstr>
      <vt:lpstr>Pure Light 纯光光谱</vt:lpstr>
      <vt:lpstr>Color Description颜色的描述</vt:lpstr>
      <vt:lpstr>PowerPoint 演示文稿</vt:lpstr>
      <vt:lpstr>I (Intensity) 亮度</vt:lpstr>
      <vt:lpstr>Different Intensites 不同的亮度</vt:lpstr>
      <vt:lpstr>亮度效果示意图</vt:lpstr>
      <vt:lpstr>H (Hue) 色调</vt:lpstr>
      <vt:lpstr>PowerPoint 演示文稿</vt:lpstr>
      <vt:lpstr>Examples of Hue 色度效果示意图</vt:lpstr>
      <vt:lpstr>S (Saturation) 饱和度</vt:lpstr>
      <vt:lpstr>Different Saturation 不同的饱和度</vt:lpstr>
      <vt:lpstr>Examples of Saturation  饱和度效果示意图</vt:lpstr>
      <vt:lpstr>What will Happen When We Move the Red Dot? 移动红点会怎样？</vt:lpstr>
      <vt:lpstr> Move it  Up or Down 红点的上下移动</vt:lpstr>
      <vt:lpstr> Move the Red Point Clockwise or Counterclockwise 红点的顺（逆）时针转动</vt:lpstr>
      <vt:lpstr> Move It to the Center of the Circle 红点向圆心方向移动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 目录 </vt:lpstr>
      <vt:lpstr>CMYK色系—— 基本概念</vt:lpstr>
      <vt:lpstr>CMYK色系—— 着色原理</vt:lpstr>
      <vt:lpstr>PowerPoint 演示文稿</vt:lpstr>
      <vt:lpstr>CMYK色系—— 与RGB色系的转换</vt:lpstr>
      <vt:lpstr>PowerPoint 演示文稿</vt:lpstr>
      <vt:lpstr>Outline 目录 </vt:lpstr>
      <vt:lpstr>YUV Model  YUV模型</vt:lpstr>
      <vt:lpstr>Be Compatible with the Black-and-White Television  与黑白电视机兼容 </vt:lpstr>
      <vt:lpstr>Question 问题</vt:lpstr>
      <vt:lpstr>Answer 答案</vt:lpstr>
      <vt:lpstr>Relationship between YUV and RGB  YUV与RGB的关系</vt:lpstr>
      <vt:lpstr>PowerPoint 演示文稿</vt:lpstr>
      <vt:lpstr>Outline 目录 </vt:lpstr>
      <vt:lpstr>YCbCr System  YCbCr 系统</vt:lpstr>
      <vt:lpstr>Relationship between YCbCr and RGB  YCbCr与RGB的关系</vt:lpstr>
      <vt:lpstr>Relationship between YCbCr and RGB  YCbCr与RGB的关系</vt:lpstr>
      <vt:lpstr>Relationship between YCbCr and RGB  YCbCr与RGB的关系</vt:lpstr>
      <vt:lpstr>Relationship between YCbCr and RGB  YCbCr与RGB的关系</vt:lpstr>
      <vt:lpstr>CbCr等比例变化与H的关系</vt:lpstr>
      <vt:lpstr>CbCr 增加相同的倍数，S结果???</vt:lpstr>
      <vt:lpstr>PowerPoint 演示文稿</vt:lpstr>
      <vt:lpstr>PowerPoint 演示文稿</vt:lpstr>
      <vt:lpstr>PowerPoint 演示文稿</vt:lpstr>
      <vt:lpstr>CbCr 增加相同的倍数，S结果???</vt:lpstr>
      <vt:lpstr>Example of YCbCr Color Space  YCbCr实例</vt:lpstr>
      <vt:lpstr>Example of Compression by YUV and YCbCr YUV and YCbCr 的压缩比较</vt:lpstr>
      <vt:lpstr>Differences between YUV and YCbCr  YUV与YCbCr的不同</vt:lpstr>
      <vt:lpstr>Outline 目录 </vt:lpstr>
      <vt:lpstr>Halftone 半色调</vt:lpstr>
      <vt:lpstr>Original Image 原图</vt:lpstr>
      <vt:lpstr>Halftone Image 半色调图</vt:lpstr>
      <vt:lpstr>Original Image 原图</vt:lpstr>
      <vt:lpstr>Halftone Image 半色调图</vt:lpstr>
      <vt:lpstr>Outline 目录 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Gonzalez</dc:creator>
  <cp:lastModifiedBy>Administrator</cp:lastModifiedBy>
  <cp:revision>685</cp:revision>
  <dcterms:created xsi:type="dcterms:W3CDTF">2001-12-06T17:51:11Z</dcterms:created>
  <dcterms:modified xsi:type="dcterms:W3CDTF">2019-03-22T05:21:28Z</dcterms:modified>
</cp:coreProperties>
</file>